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86" r:id="rId4"/>
    <p:sldMasterId id="2147483698" r:id="rId5"/>
    <p:sldMasterId id="2147483704" r:id="rId6"/>
    <p:sldMasterId id="2147483710" r:id="rId7"/>
  </p:sldMasterIdLst>
  <p:notesMasterIdLst>
    <p:notesMasterId r:id="rId23"/>
  </p:notesMasterIdLst>
  <p:sldIdLst>
    <p:sldId id="271" r:id="rId8"/>
    <p:sldId id="281" r:id="rId9"/>
    <p:sldId id="263" r:id="rId10"/>
    <p:sldId id="290" r:id="rId11"/>
    <p:sldId id="282" r:id="rId12"/>
    <p:sldId id="283" r:id="rId13"/>
    <p:sldId id="270" r:id="rId14"/>
    <p:sldId id="262" r:id="rId15"/>
    <p:sldId id="287" r:id="rId16"/>
    <p:sldId id="279" r:id="rId17"/>
    <p:sldId id="291" r:id="rId18"/>
    <p:sldId id="286" r:id="rId19"/>
    <p:sldId id="288" r:id="rId20"/>
    <p:sldId id="289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 autoAdjust="0"/>
    <p:restoredTop sz="94660"/>
  </p:normalViewPr>
  <p:slideViewPr>
    <p:cSldViewPr showGuides="1">
      <p:cViewPr varScale="1">
        <p:scale>
          <a:sx n="68" d="100"/>
          <a:sy n="68" d="100"/>
        </p:scale>
        <p:origin x="-10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00448-F50F-4622-932F-A724885BDB13}" type="doc">
      <dgm:prSet loTypeId="urn:microsoft.com/office/officeart/2005/8/layout/venn1" loCatId="relationship" qsTypeId="urn:microsoft.com/office/officeart/2005/8/quickstyle/simple1#1" qsCatId="simple" csTypeId="urn:microsoft.com/office/officeart/2005/8/colors/accent2_3" csCatId="accent2" phldr="1"/>
      <dgm:spPr/>
    </dgm:pt>
    <dgm:pt modelId="{72A6ED8E-F811-46E8-8CC9-F6349E40DABD}">
      <dgm:prSet phldrT="[Text]" custT="1"/>
      <dgm:spPr>
        <a:solidFill>
          <a:srgbClr val="1498CB">
            <a:alpha val="50000"/>
          </a:srgbClr>
        </a:solidFill>
      </dgm:spPr>
      <dgm:t>
        <a:bodyPr/>
        <a:lstStyle/>
        <a:p>
          <a:r>
            <a:rPr lang="fr-FR" sz="1600" b="1" dirty="0" smtClean="0">
              <a:latin typeface="Calibri" pitchFamily="34" charset="0"/>
            </a:rPr>
            <a:t>Les apprenants</a:t>
          </a:r>
          <a:endParaRPr lang="fr-FR" sz="1600" b="1" dirty="0">
            <a:latin typeface="Calibri" pitchFamily="34" charset="0"/>
          </a:endParaRPr>
        </a:p>
      </dgm:t>
    </dgm:pt>
    <dgm:pt modelId="{816A5702-6B31-4FB6-9085-48758D509B66}" type="parTrans" cxnId="{B9A61F32-6756-430E-9B75-75B7AD2EED0D}">
      <dgm:prSet/>
      <dgm:spPr/>
      <dgm:t>
        <a:bodyPr/>
        <a:lstStyle/>
        <a:p>
          <a:endParaRPr lang="fr-FR" sz="1200"/>
        </a:p>
      </dgm:t>
    </dgm:pt>
    <dgm:pt modelId="{F07DE955-A460-401B-91AC-40B139AE2FCA}" type="sibTrans" cxnId="{B9A61F32-6756-430E-9B75-75B7AD2EED0D}">
      <dgm:prSet/>
      <dgm:spPr/>
      <dgm:t>
        <a:bodyPr/>
        <a:lstStyle/>
        <a:p>
          <a:endParaRPr lang="fr-FR" sz="1200"/>
        </a:p>
      </dgm:t>
    </dgm:pt>
    <dgm:pt modelId="{AB607096-5876-4089-BB81-F039BF5C5A26}">
      <dgm:prSet phldrT="[Text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FR" sz="1600" b="1" dirty="0" smtClean="0">
              <a:latin typeface="Calibri" pitchFamily="34" charset="0"/>
            </a:rPr>
            <a:t>Universités et </a:t>
          </a:r>
        </a:p>
        <a:p>
          <a:r>
            <a:rPr lang="fr-FR" sz="1600" b="1" dirty="0" smtClean="0">
              <a:latin typeface="Calibri" pitchFamily="34" charset="0"/>
            </a:rPr>
            <a:t>Ecoles</a:t>
          </a:r>
          <a:endParaRPr lang="fr-FR" sz="1600" b="1" dirty="0">
            <a:latin typeface="Calibri" pitchFamily="34" charset="0"/>
          </a:endParaRPr>
        </a:p>
      </dgm:t>
    </dgm:pt>
    <dgm:pt modelId="{5EFF8D33-E0E7-4B2B-9B55-8F1B54A20EA6}" type="parTrans" cxnId="{5F4DC44A-3B93-443A-B85D-90A6CD2A0084}">
      <dgm:prSet/>
      <dgm:spPr/>
      <dgm:t>
        <a:bodyPr/>
        <a:lstStyle/>
        <a:p>
          <a:endParaRPr lang="fr-FR" sz="1200"/>
        </a:p>
      </dgm:t>
    </dgm:pt>
    <dgm:pt modelId="{B32BD4C1-4B80-4819-95AB-C9EAEB8E489E}" type="sibTrans" cxnId="{5F4DC44A-3B93-443A-B85D-90A6CD2A0084}">
      <dgm:prSet/>
      <dgm:spPr/>
      <dgm:t>
        <a:bodyPr/>
        <a:lstStyle/>
        <a:p>
          <a:endParaRPr lang="fr-FR" sz="1200"/>
        </a:p>
      </dgm:t>
    </dgm:pt>
    <dgm:pt modelId="{73D3E9E4-D46E-4009-9FED-3A9CC7D10944}">
      <dgm:prSet phldrT="[Text]" custT="1"/>
      <dgm:spPr>
        <a:solidFill>
          <a:srgbClr val="E62E7E">
            <a:alpha val="50000"/>
          </a:srgbClr>
        </a:solidFill>
      </dgm:spPr>
      <dgm:t>
        <a:bodyPr/>
        <a:lstStyle/>
        <a:p>
          <a:r>
            <a:rPr lang="fr-FR" sz="1600" b="1" dirty="0" smtClean="0">
              <a:latin typeface="Calibri" pitchFamily="34" charset="0"/>
            </a:rPr>
            <a:t>Les enseignants</a:t>
          </a:r>
          <a:endParaRPr lang="fr-FR" sz="1600" b="1" dirty="0">
            <a:latin typeface="Calibri" pitchFamily="34" charset="0"/>
          </a:endParaRPr>
        </a:p>
      </dgm:t>
    </dgm:pt>
    <dgm:pt modelId="{6FBB0EF2-C386-47AF-A35A-DE5900BB1546}" type="parTrans" cxnId="{2B78FC73-A62D-4B97-9B54-5C1BA58712B3}">
      <dgm:prSet/>
      <dgm:spPr/>
      <dgm:t>
        <a:bodyPr/>
        <a:lstStyle/>
        <a:p>
          <a:endParaRPr lang="fr-FR" sz="1200"/>
        </a:p>
      </dgm:t>
    </dgm:pt>
    <dgm:pt modelId="{06A5C4E6-CFEF-4D30-9F03-0B3B5630DC9C}" type="sibTrans" cxnId="{2B78FC73-A62D-4B97-9B54-5C1BA58712B3}">
      <dgm:prSet/>
      <dgm:spPr/>
      <dgm:t>
        <a:bodyPr/>
        <a:lstStyle/>
        <a:p>
          <a:endParaRPr lang="fr-FR" sz="1200"/>
        </a:p>
      </dgm:t>
    </dgm:pt>
    <dgm:pt modelId="{816CBF75-A37D-492F-BC6F-0293F93FE4D2}" type="pres">
      <dgm:prSet presAssocID="{E9900448-F50F-4622-932F-A724885BDB13}" presName="compositeShape" presStyleCnt="0">
        <dgm:presLayoutVars>
          <dgm:chMax val="7"/>
          <dgm:dir/>
          <dgm:resizeHandles val="exact"/>
        </dgm:presLayoutVars>
      </dgm:prSet>
      <dgm:spPr/>
    </dgm:pt>
    <dgm:pt modelId="{AC1980AC-84F3-4B4A-A564-DA62CA4D253B}" type="pres">
      <dgm:prSet presAssocID="{72A6ED8E-F811-46E8-8CC9-F6349E40DABD}" presName="circ1" presStyleLbl="vennNode1" presStyleIdx="0" presStyleCnt="3"/>
      <dgm:spPr/>
      <dgm:t>
        <a:bodyPr/>
        <a:lstStyle/>
        <a:p>
          <a:endParaRPr lang="fr-FR"/>
        </a:p>
      </dgm:t>
    </dgm:pt>
    <dgm:pt modelId="{64ABD56A-4B95-4090-B466-83DB8DF03EBD}" type="pres">
      <dgm:prSet presAssocID="{72A6ED8E-F811-46E8-8CC9-F6349E40DA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23B964-4D89-4CD1-B228-C11D2B446D0D}" type="pres">
      <dgm:prSet presAssocID="{AB607096-5876-4089-BB81-F039BF5C5A26}" presName="circ2" presStyleLbl="vennNode1" presStyleIdx="1" presStyleCnt="3" custLinFactNeighborX="4018" custLinFactNeighborY="1886"/>
      <dgm:spPr/>
      <dgm:t>
        <a:bodyPr/>
        <a:lstStyle/>
        <a:p>
          <a:endParaRPr lang="fr-FR"/>
        </a:p>
      </dgm:t>
    </dgm:pt>
    <dgm:pt modelId="{5B2BE5FD-7F9F-4CE2-AAA7-CA9187BED580}" type="pres">
      <dgm:prSet presAssocID="{AB607096-5876-4089-BB81-F039BF5C5A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1F4631-5B63-401E-99FB-371EA3EC4749}" type="pres">
      <dgm:prSet presAssocID="{73D3E9E4-D46E-4009-9FED-3A9CC7D10944}" presName="circ3" presStyleLbl="vennNode1" presStyleIdx="2" presStyleCnt="3" custLinFactY="4834" custLinFactNeighborX="6416" custLinFactNeighborY="100000"/>
      <dgm:spPr/>
      <dgm:t>
        <a:bodyPr/>
        <a:lstStyle/>
        <a:p>
          <a:endParaRPr lang="fr-FR"/>
        </a:p>
      </dgm:t>
    </dgm:pt>
    <dgm:pt modelId="{845DCC11-177E-4782-B03D-D3ECEC5AC5C6}" type="pres">
      <dgm:prSet presAssocID="{73D3E9E4-D46E-4009-9FED-3A9CC7D109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8CAD82-BFEA-4566-B904-41B2F0A7961C}" type="presOf" srcId="{72A6ED8E-F811-46E8-8CC9-F6349E40DABD}" destId="{64ABD56A-4B95-4090-B466-83DB8DF03EBD}" srcOrd="1" destOrd="0" presId="urn:microsoft.com/office/officeart/2005/8/layout/venn1"/>
    <dgm:cxn modelId="{B9A61F32-6756-430E-9B75-75B7AD2EED0D}" srcId="{E9900448-F50F-4622-932F-A724885BDB13}" destId="{72A6ED8E-F811-46E8-8CC9-F6349E40DABD}" srcOrd="0" destOrd="0" parTransId="{816A5702-6B31-4FB6-9085-48758D509B66}" sibTransId="{F07DE955-A460-401B-91AC-40B139AE2FCA}"/>
    <dgm:cxn modelId="{2ED63932-D8B6-4AB5-B1C7-F7A51EEA8637}" type="presOf" srcId="{72A6ED8E-F811-46E8-8CC9-F6349E40DABD}" destId="{AC1980AC-84F3-4B4A-A564-DA62CA4D253B}" srcOrd="0" destOrd="0" presId="urn:microsoft.com/office/officeart/2005/8/layout/venn1"/>
    <dgm:cxn modelId="{675D8863-27B0-41E9-8DD7-925163704233}" type="presOf" srcId="{AB607096-5876-4089-BB81-F039BF5C5A26}" destId="{5B2BE5FD-7F9F-4CE2-AAA7-CA9187BED580}" srcOrd="1" destOrd="0" presId="urn:microsoft.com/office/officeart/2005/8/layout/venn1"/>
    <dgm:cxn modelId="{27A03E96-7247-46D0-A8B9-88F4EC1995DB}" type="presOf" srcId="{AB607096-5876-4089-BB81-F039BF5C5A26}" destId="{CF23B964-4D89-4CD1-B228-C11D2B446D0D}" srcOrd="0" destOrd="0" presId="urn:microsoft.com/office/officeart/2005/8/layout/venn1"/>
    <dgm:cxn modelId="{A07B59F3-BADE-4EE6-AADC-D5FCC5D9A751}" type="presOf" srcId="{73D3E9E4-D46E-4009-9FED-3A9CC7D10944}" destId="{845DCC11-177E-4782-B03D-D3ECEC5AC5C6}" srcOrd="1" destOrd="0" presId="urn:microsoft.com/office/officeart/2005/8/layout/venn1"/>
    <dgm:cxn modelId="{2B78FC73-A62D-4B97-9B54-5C1BA58712B3}" srcId="{E9900448-F50F-4622-932F-A724885BDB13}" destId="{73D3E9E4-D46E-4009-9FED-3A9CC7D10944}" srcOrd="2" destOrd="0" parTransId="{6FBB0EF2-C386-47AF-A35A-DE5900BB1546}" sibTransId="{06A5C4E6-CFEF-4D30-9F03-0B3B5630DC9C}"/>
    <dgm:cxn modelId="{5F4DC44A-3B93-443A-B85D-90A6CD2A0084}" srcId="{E9900448-F50F-4622-932F-A724885BDB13}" destId="{AB607096-5876-4089-BB81-F039BF5C5A26}" srcOrd="1" destOrd="0" parTransId="{5EFF8D33-E0E7-4B2B-9B55-8F1B54A20EA6}" sibTransId="{B32BD4C1-4B80-4819-95AB-C9EAEB8E489E}"/>
    <dgm:cxn modelId="{0EED0ABE-86D9-45AE-BCA5-3DD4A6135898}" type="presOf" srcId="{73D3E9E4-D46E-4009-9FED-3A9CC7D10944}" destId="{E41F4631-5B63-401E-99FB-371EA3EC4749}" srcOrd="0" destOrd="0" presId="urn:microsoft.com/office/officeart/2005/8/layout/venn1"/>
    <dgm:cxn modelId="{71C94A62-F32B-410A-A35C-6E59D1EBF718}" type="presOf" srcId="{E9900448-F50F-4622-932F-A724885BDB13}" destId="{816CBF75-A37D-492F-BC6F-0293F93FE4D2}" srcOrd="0" destOrd="0" presId="urn:microsoft.com/office/officeart/2005/8/layout/venn1"/>
    <dgm:cxn modelId="{AEEEFA99-0AC3-4B51-9BC5-B6F1156E6A2A}" type="presParOf" srcId="{816CBF75-A37D-492F-BC6F-0293F93FE4D2}" destId="{AC1980AC-84F3-4B4A-A564-DA62CA4D253B}" srcOrd="0" destOrd="0" presId="urn:microsoft.com/office/officeart/2005/8/layout/venn1"/>
    <dgm:cxn modelId="{82232332-DDAB-4B1B-9A25-E6482BD69878}" type="presParOf" srcId="{816CBF75-A37D-492F-BC6F-0293F93FE4D2}" destId="{64ABD56A-4B95-4090-B466-83DB8DF03EBD}" srcOrd="1" destOrd="0" presId="urn:microsoft.com/office/officeart/2005/8/layout/venn1"/>
    <dgm:cxn modelId="{C5FBAB73-5C0C-4CEF-8BC2-B2F29C831093}" type="presParOf" srcId="{816CBF75-A37D-492F-BC6F-0293F93FE4D2}" destId="{CF23B964-4D89-4CD1-B228-C11D2B446D0D}" srcOrd="2" destOrd="0" presId="urn:microsoft.com/office/officeart/2005/8/layout/venn1"/>
    <dgm:cxn modelId="{71C0D126-9F1C-467B-9267-782664C8A5BA}" type="presParOf" srcId="{816CBF75-A37D-492F-BC6F-0293F93FE4D2}" destId="{5B2BE5FD-7F9F-4CE2-AAA7-CA9187BED580}" srcOrd="3" destOrd="0" presId="urn:microsoft.com/office/officeart/2005/8/layout/venn1"/>
    <dgm:cxn modelId="{750B6462-2096-4BB1-AA4D-86EEE51C5123}" type="presParOf" srcId="{816CBF75-A37D-492F-BC6F-0293F93FE4D2}" destId="{E41F4631-5B63-401E-99FB-371EA3EC4749}" srcOrd="4" destOrd="0" presId="urn:microsoft.com/office/officeart/2005/8/layout/venn1"/>
    <dgm:cxn modelId="{54FBF4D6-4496-485F-8ED4-F95A06BAE49D}" type="presParOf" srcId="{816CBF75-A37D-492F-BC6F-0293F93FE4D2}" destId="{845DCC11-177E-4782-B03D-D3ECEC5AC5C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622D4-6D4F-4A0D-A796-D35325B47519}" type="doc">
      <dgm:prSet loTypeId="urn:microsoft.com/office/officeart/2005/8/layout/venn1" loCatId="relationship" qsTypeId="urn:microsoft.com/office/officeart/2005/8/quickstyle/3d1" qsCatId="3D" csTypeId="urn:microsoft.com/office/officeart/2005/8/colors/accent1_2#1" csCatId="accent1" phldr="1"/>
      <dgm:spPr/>
    </dgm:pt>
    <dgm:pt modelId="{D0666FFC-DCF3-421E-B5FE-D0D7B7F1E35E}">
      <dgm:prSet phldrT="[Text]" custT="1"/>
      <dgm:spPr>
        <a:solidFill>
          <a:srgbClr val="E62E7E"/>
        </a:solidFill>
      </dgm:spPr>
      <dgm:t>
        <a:bodyPr/>
        <a:lstStyle/>
        <a:p>
          <a:r>
            <a:rPr lang="fr-FR" sz="1200" b="1" i="1" dirty="0" smtClean="0">
              <a:solidFill>
                <a:schemeClr val="tx1"/>
              </a:solidFill>
              <a:latin typeface="Calibri" pitchFamily="34" charset="0"/>
            </a:rPr>
            <a:t>… renforcer la réussite des étudiants,…</a:t>
          </a:r>
          <a:endParaRPr lang="fr-FR" sz="1200" dirty="0">
            <a:solidFill>
              <a:schemeClr val="tx1"/>
            </a:solidFill>
            <a:latin typeface="Calibri" pitchFamily="34" charset="0"/>
          </a:endParaRPr>
        </a:p>
      </dgm:t>
    </dgm:pt>
    <dgm:pt modelId="{440B327F-EE89-43A8-926B-A9CDCF2931B1}" type="parTrans" cxnId="{EAB3A66E-74F7-44D0-96E2-84F64E9CFC40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8776C881-4763-41BD-AFF4-7E5FB89606A7}" type="sibTrans" cxnId="{EAB3A66E-74F7-44D0-96E2-84F64E9CFC40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4144CA1C-749A-4B9E-B839-4534B7FC4D86}">
      <dgm:prSet phldrT="[Text]" custT="1"/>
      <dgm:spPr>
        <a:solidFill>
          <a:srgbClr val="ED69A2">
            <a:alpha val="49804"/>
          </a:srgbClr>
        </a:solidFill>
      </dgm:spPr>
      <dgm:t>
        <a:bodyPr/>
        <a:lstStyle/>
        <a:p>
          <a:r>
            <a:rPr lang="fr-FR" sz="1200" b="1" i="1" dirty="0" smtClean="0">
              <a:solidFill>
                <a:schemeClr val="tx1"/>
              </a:solidFill>
              <a:latin typeface="Calibri" pitchFamily="34" charset="0"/>
            </a:rPr>
            <a:t>…et l’attractivité de la  France </a:t>
          </a:r>
        </a:p>
      </dgm:t>
    </dgm:pt>
    <dgm:pt modelId="{F5B98C09-CF13-4CBC-A0C2-8F3CF74CA0BB}" type="parTrans" cxnId="{3DB492C7-26D0-4523-858F-3FD7D5A52AE3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808669F8-60DE-43B3-A5D5-43E2032BBE04}" type="sibTrans" cxnId="{3DB492C7-26D0-4523-858F-3FD7D5A52AE3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E978DA75-02DC-46F7-91DD-529D4878EC34}">
      <dgm:prSet phldrT="[Text]" custT="1"/>
      <dgm:spPr>
        <a:solidFill>
          <a:srgbClr val="E52376">
            <a:alpha val="50000"/>
          </a:srgbClr>
        </a:solidFill>
      </dgm:spPr>
      <dgm:t>
        <a:bodyPr/>
        <a:lstStyle/>
        <a:p>
          <a:r>
            <a:rPr lang="fr-FR" sz="1200" b="1" i="1" dirty="0" smtClean="0">
              <a:solidFill>
                <a:schemeClr val="tx1"/>
              </a:solidFill>
              <a:latin typeface="Calibri" pitchFamily="34" charset="0"/>
            </a:rPr>
            <a:t>… l’accès à l’enseignement tout au long de la vie…</a:t>
          </a:r>
          <a:endParaRPr lang="fr-FR" sz="1200" dirty="0">
            <a:solidFill>
              <a:schemeClr val="tx1"/>
            </a:solidFill>
            <a:latin typeface="Calibri" pitchFamily="34" charset="0"/>
          </a:endParaRPr>
        </a:p>
      </dgm:t>
    </dgm:pt>
    <dgm:pt modelId="{BEF4C7C9-FB01-477C-BDFB-FAB2D71CCE02}" type="parTrans" cxnId="{B9577D28-A060-48D1-91BC-336B7F563E52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ABB13775-5EB3-4BA9-9A84-B171CCFA09F5}" type="sibTrans" cxnId="{B9577D28-A060-48D1-91BC-336B7F563E52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15B80015-524A-4974-AA53-7DBCAA48FEB2}" type="pres">
      <dgm:prSet presAssocID="{3ED622D4-6D4F-4A0D-A796-D35325B47519}" presName="compositeShape" presStyleCnt="0">
        <dgm:presLayoutVars>
          <dgm:chMax val="7"/>
          <dgm:dir/>
          <dgm:resizeHandles val="exact"/>
        </dgm:presLayoutVars>
      </dgm:prSet>
      <dgm:spPr/>
    </dgm:pt>
    <dgm:pt modelId="{9D273AB4-D3AB-40C2-BA14-2201C86C8DBA}" type="pres">
      <dgm:prSet presAssocID="{D0666FFC-DCF3-421E-B5FE-D0D7B7F1E35E}" presName="circ1" presStyleLbl="vennNode1" presStyleIdx="0" presStyleCnt="3"/>
      <dgm:spPr/>
      <dgm:t>
        <a:bodyPr/>
        <a:lstStyle/>
        <a:p>
          <a:endParaRPr lang="fr-FR"/>
        </a:p>
      </dgm:t>
    </dgm:pt>
    <dgm:pt modelId="{E3B11B10-BA4D-4BC0-9F49-81BFA8338B8F}" type="pres">
      <dgm:prSet presAssocID="{D0666FFC-DCF3-421E-B5FE-D0D7B7F1E35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56729E-60D9-404A-A3F7-59502F100D47}" type="pres">
      <dgm:prSet presAssocID="{4144CA1C-749A-4B9E-B839-4534B7FC4D86}" presName="circ2" presStyleLbl="vennNode1" presStyleIdx="1" presStyleCnt="3"/>
      <dgm:spPr/>
      <dgm:t>
        <a:bodyPr/>
        <a:lstStyle/>
        <a:p>
          <a:endParaRPr lang="fr-FR"/>
        </a:p>
      </dgm:t>
    </dgm:pt>
    <dgm:pt modelId="{47522962-8BC2-46E1-8B3C-3CB049BF6EAA}" type="pres">
      <dgm:prSet presAssocID="{4144CA1C-749A-4B9E-B839-4534B7FC4D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D9F332-67D1-40ED-834F-9CA23F3555D5}" type="pres">
      <dgm:prSet presAssocID="{E978DA75-02DC-46F7-91DD-529D4878EC34}" presName="circ3" presStyleLbl="vennNode1" presStyleIdx="2" presStyleCnt="3"/>
      <dgm:spPr/>
      <dgm:t>
        <a:bodyPr/>
        <a:lstStyle/>
        <a:p>
          <a:endParaRPr lang="fr-FR"/>
        </a:p>
      </dgm:t>
    </dgm:pt>
    <dgm:pt modelId="{D59A39D4-BC62-4A1B-A508-9293CC434D82}" type="pres">
      <dgm:prSet presAssocID="{E978DA75-02DC-46F7-91DD-529D4878EC3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21729A-8EB1-4B04-9E0C-303DE3AD1437}" type="presOf" srcId="{3ED622D4-6D4F-4A0D-A796-D35325B47519}" destId="{15B80015-524A-4974-AA53-7DBCAA48FEB2}" srcOrd="0" destOrd="0" presId="urn:microsoft.com/office/officeart/2005/8/layout/venn1"/>
    <dgm:cxn modelId="{B9577D28-A060-48D1-91BC-336B7F563E52}" srcId="{3ED622D4-6D4F-4A0D-A796-D35325B47519}" destId="{E978DA75-02DC-46F7-91DD-529D4878EC34}" srcOrd="2" destOrd="0" parTransId="{BEF4C7C9-FB01-477C-BDFB-FAB2D71CCE02}" sibTransId="{ABB13775-5EB3-4BA9-9A84-B171CCFA09F5}"/>
    <dgm:cxn modelId="{410C5AC6-6A9C-4BC0-97D3-5F23BE747674}" type="presOf" srcId="{E978DA75-02DC-46F7-91DD-529D4878EC34}" destId="{47D9F332-67D1-40ED-834F-9CA23F3555D5}" srcOrd="0" destOrd="0" presId="urn:microsoft.com/office/officeart/2005/8/layout/venn1"/>
    <dgm:cxn modelId="{B906710A-1E67-486A-BF7F-73C7CCA0DD3C}" type="presOf" srcId="{D0666FFC-DCF3-421E-B5FE-D0D7B7F1E35E}" destId="{9D273AB4-D3AB-40C2-BA14-2201C86C8DBA}" srcOrd="0" destOrd="0" presId="urn:microsoft.com/office/officeart/2005/8/layout/venn1"/>
    <dgm:cxn modelId="{9FF08593-D30E-4BD2-81E6-8ACD7E808202}" type="presOf" srcId="{4144CA1C-749A-4B9E-B839-4534B7FC4D86}" destId="{47522962-8BC2-46E1-8B3C-3CB049BF6EAA}" srcOrd="1" destOrd="0" presId="urn:microsoft.com/office/officeart/2005/8/layout/venn1"/>
    <dgm:cxn modelId="{EAB3A66E-74F7-44D0-96E2-84F64E9CFC40}" srcId="{3ED622D4-6D4F-4A0D-A796-D35325B47519}" destId="{D0666FFC-DCF3-421E-B5FE-D0D7B7F1E35E}" srcOrd="0" destOrd="0" parTransId="{440B327F-EE89-43A8-926B-A9CDCF2931B1}" sibTransId="{8776C881-4763-41BD-AFF4-7E5FB89606A7}"/>
    <dgm:cxn modelId="{D872945C-3818-49E8-90A1-3C00BDC8A29E}" type="presOf" srcId="{D0666FFC-DCF3-421E-B5FE-D0D7B7F1E35E}" destId="{E3B11B10-BA4D-4BC0-9F49-81BFA8338B8F}" srcOrd="1" destOrd="0" presId="urn:microsoft.com/office/officeart/2005/8/layout/venn1"/>
    <dgm:cxn modelId="{BF8F60D8-48A7-420A-82B8-3757E39A0E75}" type="presOf" srcId="{4144CA1C-749A-4B9E-B839-4534B7FC4D86}" destId="{5056729E-60D9-404A-A3F7-59502F100D47}" srcOrd="0" destOrd="0" presId="urn:microsoft.com/office/officeart/2005/8/layout/venn1"/>
    <dgm:cxn modelId="{3DB492C7-26D0-4523-858F-3FD7D5A52AE3}" srcId="{3ED622D4-6D4F-4A0D-A796-D35325B47519}" destId="{4144CA1C-749A-4B9E-B839-4534B7FC4D86}" srcOrd="1" destOrd="0" parTransId="{F5B98C09-CF13-4CBC-A0C2-8F3CF74CA0BB}" sibTransId="{808669F8-60DE-43B3-A5D5-43E2032BBE04}"/>
    <dgm:cxn modelId="{A7A6AC09-24C7-47C5-B445-1348CE621795}" type="presOf" srcId="{E978DA75-02DC-46F7-91DD-529D4878EC34}" destId="{D59A39D4-BC62-4A1B-A508-9293CC434D82}" srcOrd="1" destOrd="0" presId="urn:microsoft.com/office/officeart/2005/8/layout/venn1"/>
    <dgm:cxn modelId="{BC7FF29E-5434-4E27-8BEB-7A8EB3CEB26B}" type="presParOf" srcId="{15B80015-524A-4974-AA53-7DBCAA48FEB2}" destId="{9D273AB4-D3AB-40C2-BA14-2201C86C8DBA}" srcOrd="0" destOrd="0" presId="urn:microsoft.com/office/officeart/2005/8/layout/venn1"/>
    <dgm:cxn modelId="{B3C8C8AD-B43C-4645-93DC-5C9D41CBD598}" type="presParOf" srcId="{15B80015-524A-4974-AA53-7DBCAA48FEB2}" destId="{E3B11B10-BA4D-4BC0-9F49-81BFA8338B8F}" srcOrd="1" destOrd="0" presId="urn:microsoft.com/office/officeart/2005/8/layout/venn1"/>
    <dgm:cxn modelId="{B1BAFD02-AD14-4153-90CB-4033EF114EC5}" type="presParOf" srcId="{15B80015-524A-4974-AA53-7DBCAA48FEB2}" destId="{5056729E-60D9-404A-A3F7-59502F100D47}" srcOrd="2" destOrd="0" presId="urn:microsoft.com/office/officeart/2005/8/layout/venn1"/>
    <dgm:cxn modelId="{5D2788CE-8BED-44F5-B6FE-2CFE7186968C}" type="presParOf" srcId="{15B80015-524A-4974-AA53-7DBCAA48FEB2}" destId="{47522962-8BC2-46E1-8B3C-3CB049BF6EAA}" srcOrd="3" destOrd="0" presId="urn:microsoft.com/office/officeart/2005/8/layout/venn1"/>
    <dgm:cxn modelId="{6D1FB9D8-A08E-44C1-9918-1C5CD71B8076}" type="presParOf" srcId="{15B80015-524A-4974-AA53-7DBCAA48FEB2}" destId="{47D9F332-67D1-40ED-834F-9CA23F3555D5}" srcOrd="4" destOrd="0" presId="urn:microsoft.com/office/officeart/2005/8/layout/venn1"/>
    <dgm:cxn modelId="{CF4474A2-4A12-4B36-A477-706C7F855531}" type="presParOf" srcId="{15B80015-524A-4974-AA53-7DBCAA48FEB2}" destId="{D59A39D4-BC62-4A1B-A508-9293CC434D8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6A0B89-B85B-4A36-9EE4-784138786C1E}" type="doc">
      <dgm:prSet loTypeId="urn:microsoft.com/office/officeart/2005/8/layout/hList7#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6E636897-5A8C-4585-A41E-E8C85705AB1E}">
      <dgm:prSet phldrT="[Text]" custT="1"/>
      <dgm:spPr>
        <a:solidFill>
          <a:srgbClr val="3976BA"/>
        </a:solidFill>
      </dgm:spPr>
      <dgm:t>
        <a:bodyPr lIns="72000" rIns="72000" anchor="t"/>
        <a:lstStyle/>
        <a:p>
          <a:pPr lvl="0" algn="ctr" rtl="0"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Développer la plateforme fun-mooc.fr</a:t>
          </a:r>
          <a:r>
            <a:rPr kumimoji="0" lang="fr-FR" sz="1600" b="1" i="0" u="none" strike="noStrike" cap="small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 et son catalogue</a:t>
          </a: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dirty="0" smtClean="0">
              <a:solidFill>
                <a:schemeClr val="bg1"/>
              </a:solidFill>
              <a:latin typeface="Calibri" pitchFamily="34" charset="0"/>
            </a:rPr>
            <a:t>Signer des partenariats avec une vingtaine de nouveaux établissements français et francophones</a:t>
          </a: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dirty="0" smtClean="0">
              <a:solidFill>
                <a:schemeClr val="bg1"/>
              </a:solidFill>
              <a:latin typeface="Calibri" pitchFamily="34" charset="0"/>
            </a:rPr>
            <a:t>Héberger une trentaine de nouveaux </a:t>
          </a:r>
          <a:r>
            <a:rPr lang="fr-FR" sz="1200" b="1" dirty="0" err="1" smtClean="0">
              <a:solidFill>
                <a:schemeClr val="bg1"/>
              </a:solidFill>
              <a:latin typeface="Calibri" pitchFamily="34" charset="0"/>
            </a:rPr>
            <a:t>MOOCs</a:t>
          </a:r>
          <a:endParaRPr lang="fr-FR" sz="1200" b="1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dirty="0" smtClean="0">
              <a:solidFill>
                <a:schemeClr val="bg1"/>
              </a:solidFill>
              <a:latin typeface="Calibri" pitchFamily="34" charset="0"/>
            </a:rPr>
            <a:t>Lancer des expérimentations </a:t>
          </a:r>
          <a:r>
            <a:rPr lang="fr-FR" sz="1200" dirty="0" smtClean="0">
              <a:solidFill>
                <a:schemeClr val="bg1"/>
              </a:solidFill>
              <a:latin typeface="Calibri" pitchFamily="34" charset="0"/>
            </a:rPr>
            <a:t>sur des nouveaux types de MOOC, nouvelles fonctionnalités, etc.</a:t>
          </a:r>
        </a:p>
      </dgm:t>
    </dgm:pt>
    <dgm:pt modelId="{AC941813-2FCF-4277-9525-ECA8D6F9453B}" type="parTrans" cxnId="{966D9FB9-42BC-4DD4-8599-9461CD793B0D}">
      <dgm:prSet/>
      <dgm:spPr/>
      <dgm:t>
        <a:bodyPr/>
        <a:lstStyle/>
        <a:p>
          <a:endParaRPr lang="fr-FR" sz="1600"/>
        </a:p>
      </dgm:t>
    </dgm:pt>
    <dgm:pt modelId="{5680B99B-A9BE-47AC-AFF6-B918C3A27DC6}" type="sibTrans" cxnId="{966D9FB9-42BC-4DD4-8599-9461CD793B0D}">
      <dgm:prSet/>
      <dgm:spPr/>
      <dgm:t>
        <a:bodyPr/>
        <a:lstStyle/>
        <a:p>
          <a:endParaRPr lang="fr-FR" sz="1600"/>
        </a:p>
      </dgm:t>
    </dgm:pt>
    <dgm:pt modelId="{7A4B72E9-9C1B-4757-A3E6-0753B1DE39C2}">
      <dgm:prSet phldrT="[Text]" custT="1"/>
      <dgm:spPr>
        <a:solidFill>
          <a:srgbClr val="6F9FD3"/>
        </a:solidFill>
      </dgm:spPr>
      <dgm:t>
        <a:bodyPr lIns="72000" rIns="72000" anchor="t"/>
        <a:lstStyle/>
        <a:p>
          <a:pPr lvl="0" algn="ctr" rtl="0"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Faire atterrir les réflexions sur des chantiers numériques prioritaires</a:t>
          </a:r>
        </a:p>
        <a:p>
          <a:pPr lvl="0" algn="ctr" rtl="0">
            <a:spcBef>
              <a:spcPct val="0"/>
            </a:spcBef>
            <a:spcAft>
              <a:spcPct val="35000"/>
            </a:spcAft>
          </a:pPr>
          <a:r>
            <a:rPr lang="fr-FR" sz="1100" b="0" i="1" noProof="0" dirty="0" smtClean="0">
              <a:solidFill>
                <a:schemeClr val="bg1"/>
              </a:solidFill>
              <a:latin typeface="Calibri" pitchFamily="34" charset="0"/>
            </a:rPr>
            <a:t>(dans le cadre des </a:t>
          </a:r>
          <a:r>
            <a:rPr lang="fr-FR" sz="1100" b="0" i="1" noProof="0" dirty="0" err="1" smtClean="0">
              <a:solidFill>
                <a:schemeClr val="bg1"/>
              </a:solidFill>
              <a:latin typeface="Calibri" pitchFamily="34" charset="0"/>
            </a:rPr>
            <a:t>MOOCs</a:t>
          </a:r>
          <a:r>
            <a:rPr lang="fr-FR" sz="1100" b="0" i="1" noProof="0" dirty="0" smtClean="0">
              <a:solidFill>
                <a:schemeClr val="bg1"/>
              </a:solidFill>
              <a:latin typeface="Calibri" pitchFamily="34" charset="0"/>
            </a:rPr>
            <a:t> et plus largement pour développer le numérique dans les formations)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Certification 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Enquêtes et statistiques sur les usages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Exploitation des données à des fins de recherche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Accessibilité handicap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dirty="0" smtClean="0">
              <a:solidFill>
                <a:schemeClr val="bg1"/>
              </a:solidFill>
              <a:latin typeface="Calibri" pitchFamily="34" charset="0"/>
            </a:rPr>
            <a:t>Ressources en ligne (« Open-Edition »)</a:t>
          </a:r>
        </a:p>
      </dgm:t>
    </dgm:pt>
    <dgm:pt modelId="{A13540ED-A9FF-443D-BC62-A5AC3DE13A57}" type="parTrans" cxnId="{86CF69F1-3B66-482D-9B44-75A3975CB06F}">
      <dgm:prSet/>
      <dgm:spPr/>
      <dgm:t>
        <a:bodyPr/>
        <a:lstStyle/>
        <a:p>
          <a:endParaRPr lang="fr-FR" sz="1600"/>
        </a:p>
      </dgm:t>
    </dgm:pt>
    <dgm:pt modelId="{E7009B7C-5304-4DF4-BAFE-5A271C88593B}" type="sibTrans" cxnId="{86CF69F1-3B66-482D-9B44-75A3975CB06F}">
      <dgm:prSet/>
      <dgm:spPr/>
      <dgm:t>
        <a:bodyPr/>
        <a:lstStyle/>
        <a:p>
          <a:endParaRPr lang="fr-FR" sz="1600"/>
        </a:p>
      </dgm:t>
    </dgm:pt>
    <dgm:pt modelId="{1CA3FA16-55E9-455C-A9C1-27D49A20FC6A}">
      <dgm:prSet phldrT="[Text]" custT="1"/>
      <dgm:spPr>
        <a:solidFill>
          <a:srgbClr val="9EBEE2"/>
        </a:solidFill>
      </dgm:spPr>
      <dgm:t>
        <a:bodyPr lIns="72000" rIns="72000" anchor="t"/>
        <a:lstStyle/>
        <a:p>
          <a:pPr lvl="0" algn="ctr" rtl="0"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Embarquer un large écosystème dans la transformation numérique</a:t>
          </a:r>
          <a:endParaRPr kumimoji="0" lang="fr-FR" sz="1600" b="1" i="0" u="none" strike="noStrike" cap="small" spc="0" normalizeH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Calibri" pitchFamily="34" charset="0"/>
          </a:endParaRP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Développer les partenariats avec les acteurs publics et privés français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noProof="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Elargir les partenariats à la francophonie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noProof="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Entamer les discussions au niveau européen</a:t>
          </a:r>
        </a:p>
      </dgm:t>
    </dgm:pt>
    <dgm:pt modelId="{2A2237D9-1C5D-4AB5-BE84-954B55088D37}" type="parTrans" cxnId="{BC23D697-86A9-4F8C-864C-58CEDC6A0F73}">
      <dgm:prSet/>
      <dgm:spPr/>
      <dgm:t>
        <a:bodyPr/>
        <a:lstStyle/>
        <a:p>
          <a:endParaRPr lang="fr-FR" sz="1600"/>
        </a:p>
      </dgm:t>
    </dgm:pt>
    <dgm:pt modelId="{FA399633-83CC-4F76-A01C-3A0A742E805F}" type="sibTrans" cxnId="{BC23D697-86A9-4F8C-864C-58CEDC6A0F73}">
      <dgm:prSet/>
      <dgm:spPr/>
      <dgm:t>
        <a:bodyPr/>
        <a:lstStyle/>
        <a:p>
          <a:endParaRPr lang="fr-FR" sz="1600"/>
        </a:p>
      </dgm:t>
    </dgm:pt>
    <dgm:pt modelId="{651CBFCA-C8FD-4765-8109-A843E693159E}" type="pres">
      <dgm:prSet presAssocID="{FE6A0B89-B85B-4A36-9EE4-784138786C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F096C8-D1FC-4842-ABE0-0054DC17488E}" type="pres">
      <dgm:prSet presAssocID="{FE6A0B89-B85B-4A36-9EE4-784138786C1E}" presName="fgShape" presStyleLbl="fgShp" presStyleIdx="0" presStyleCnt="1" custLinFactY="63594" custLinFactNeighborX="593" custLinFactNeighborY="100000"/>
      <dgm:spPr>
        <a:noFill/>
        <a:ln>
          <a:noFill/>
        </a:ln>
      </dgm:spPr>
    </dgm:pt>
    <dgm:pt modelId="{0B648DE7-D591-4588-A0F6-9465AF640653}" type="pres">
      <dgm:prSet presAssocID="{FE6A0B89-B85B-4A36-9EE4-784138786C1E}" presName="linComp" presStyleCnt="0"/>
      <dgm:spPr/>
    </dgm:pt>
    <dgm:pt modelId="{6A7DFC41-E2AD-43BF-BE54-2B679ADD33DB}" type="pres">
      <dgm:prSet presAssocID="{6E636897-5A8C-4585-A41E-E8C85705AB1E}" presName="compNode" presStyleCnt="0"/>
      <dgm:spPr/>
    </dgm:pt>
    <dgm:pt modelId="{25CEBBB1-5FA2-4414-88D3-6297FFCE5E52}" type="pres">
      <dgm:prSet presAssocID="{6E636897-5A8C-4585-A41E-E8C85705AB1E}" presName="bkgdShape" presStyleLbl="node1" presStyleIdx="0" presStyleCnt="3"/>
      <dgm:spPr/>
      <dgm:t>
        <a:bodyPr/>
        <a:lstStyle/>
        <a:p>
          <a:endParaRPr lang="fr-FR"/>
        </a:p>
      </dgm:t>
    </dgm:pt>
    <dgm:pt modelId="{90F54E21-0709-4F2F-8525-D38CCE4D84BA}" type="pres">
      <dgm:prSet presAssocID="{6E636897-5A8C-4585-A41E-E8C85705AB1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971808-DB94-41D6-B9DE-2245DA8D8D3B}" type="pres">
      <dgm:prSet presAssocID="{6E636897-5A8C-4585-A41E-E8C85705AB1E}" presName="invisiNode" presStyleLbl="node1" presStyleIdx="0" presStyleCnt="3"/>
      <dgm:spPr/>
    </dgm:pt>
    <dgm:pt modelId="{34127305-67A9-4FF3-A499-043019985B18}" type="pres">
      <dgm:prSet presAssocID="{6E636897-5A8C-4585-A41E-E8C85705AB1E}" presName="imagNode" presStyleLbl="fgImgPlace1" presStyleIdx="0" presStyleCnt="3"/>
      <dgm:spPr>
        <a:solidFill>
          <a:schemeClr val="bg1"/>
        </a:solidFill>
      </dgm:spPr>
    </dgm:pt>
    <dgm:pt modelId="{381D65DF-8392-4588-8F71-70D176418EAB}" type="pres">
      <dgm:prSet presAssocID="{5680B99B-A9BE-47AC-AFF6-B918C3A27DC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50A609E-8375-45A3-A7C7-7954F0FAAC8A}" type="pres">
      <dgm:prSet presAssocID="{7A4B72E9-9C1B-4757-A3E6-0753B1DE39C2}" presName="compNode" presStyleCnt="0"/>
      <dgm:spPr/>
    </dgm:pt>
    <dgm:pt modelId="{6829E99B-4497-4926-8517-AF2524655056}" type="pres">
      <dgm:prSet presAssocID="{7A4B72E9-9C1B-4757-A3E6-0753B1DE39C2}" presName="bkgdShape" presStyleLbl="node1" presStyleIdx="1" presStyleCnt="3" custLinFactNeighborX="-2877"/>
      <dgm:spPr/>
      <dgm:t>
        <a:bodyPr/>
        <a:lstStyle/>
        <a:p>
          <a:endParaRPr lang="fr-FR"/>
        </a:p>
      </dgm:t>
    </dgm:pt>
    <dgm:pt modelId="{81214009-EBEF-4EC4-BE6B-0DB026F31625}" type="pres">
      <dgm:prSet presAssocID="{7A4B72E9-9C1B-4757-A3E6-0753B1DE39C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01A2A9-9FC3-4938-A70A-9EADB35F0032}" type="pres">
      <dgm:prSet presAssocID="{7A4B72E9-9C1B-4757-A3E6-0753B1DE39C2}" presName="invisiNode" presStyleLbl="node1" presStyleIdx="1" presStyleCnt="3"/>
      <dgm:spPr/>
    </dgm:pt>
    <dgm:pt modelId="{229CE10C-27A5-4FF0-A0FC-CD4E3E9F04BB}" type="pres">
      <dgm:prSet presAssocID="{7A4B72E9-9C1B-4757-A3E6-0753B1DE39C2}" presName="imagNode" presStyleLbl="fgImgPlace1" presStyleIdx="1" presStyleCnt="3"/>
      <dgm:spPr>
        <a:solidFill>
          <a:schemeClr val="bg1"/>
        </a:solidFill>
      </dgm:spPr>
    </dgm:pt>
    <dgm:pt modelId="{ECDC2851-9646-44E8-83D5-DC4839657E76}" type="pres">
      <dgm:prSet presAssocID="{E7009B7C-5304-4DF4-BAFE-5A271C88593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358EDC6-E998-449A-B4A5-4E8F7DBA2973}" type="pres">
      <dgm:prSet presAssocID="{1CA3FA16-55E9-455C-A9C1-27D49A20FC6A}" presName="compNode" presStyleCnt="0"/>
      <dgm:spPr/>
    </dgm:pt>
    <dgm:pt modelId="{7052F747-BA37-4C47-9E38-4713914C2165}" type="pres">
      <dgm:prSet presAssocID="{1CA3FA16-55E9-455C-A9C1-27D49A20FC6A}" presName="bkgdShape" presStyleLbl="node1" presStyleIdx="2" presStyleCnt="3" custLinFactNeighborY="-1538"/>
      <dgm:spPr/>
      <dgm:t>
        <a:bodyPr/>
        <a:lstStyle/>
        <a:p>
          <a:endParaRPr lang="fr-FR"/>
        </a:p>
      </dgm:t>
    </dgm:pt>
    <dgm:pt modelId="{7A3E5CAB-99E7-474B-99B0-2A876FAE1407}" type="pres">
      <dgm:prSet presAssocID="{1CA3FA16-55E9-455C-A9C1-27D49A20FC6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586CE-125F-4A97-8F5A-D97AB5F35E0C}" type="pres">
      <dgm:prSet presAssocID="{1CA3FA16-55E9-455C-A9C1-27D49A20FC6A}" presName="invisiNode" presStyleLbl="node1" presStyleIdx="2" presStyleCnt="3"/>
      <dgm:spPr/>
    </dgm:pt>
    <dgm:pt modelId="{BCEEE53E-D13F-4994-A393-E71CCF3B9046}" type="pres">
      <dgm:prSet presAssocID="{1CA3FA16-55E9-455C-A9C1-27D49A20FC6A}" presName="imagNode" presStyleLbl="fgImgPlace1" presStyleIdx="2" presStyleCnt="3"/>
      <dgm:spPr>
        <a:solidFill>
          <a:schemeClr val="bg1"/>
        </a:solidFill>
      </dgm:spPr>
    </dgm:pt>
  </dgm:ptLst>
  <dgm:cxnLst>
    <dgm:cxn modelId="{0F6126EF-875A-4B17-B27A-F643E95EE0D8}" type="presOf" srcId="{7A4B72E9-9C1B-4757-A3E6-0753B1DE39C2}" destId="{81214009-EBEF-4EC4-BE6B-0DB026F31625}" srcOrd="1" destOrd="0" presId="urn:microsoft.com/office/officeart/2005/8/layout/hList7#1"/>
    <dgm:cxn modelId="{86CF69F1-3B66-482D-9B44-75A3975CB06F}" srcId="{FE6A0B89-B85B-4A36-9EE4-784138786C1E}" destId="{7A4B72E9-9C1B-4757-A3E6-0753B1DE39C2}" srcOrd="1" destOrd="0" parTransId="{A13540ED-A9FF-443D-BC62-A5AC3DE13A57}" sibTransId="{E7009B7C-5304-4DF4-BAFE-5A271C88593B}"/>
    <dgm:cxn modelId="{966D9FB9-42BC-4DD4-8599-9461CD793B0D}" srcId="{FE6A0B89-B85B-4A36-9EE4-784138786C1E}" destId="{6E636897-5A8C-4585-A41E-E8C85705AB1E}" srcOrd="0" destOrd="0" parTransId="{AC941813-2FCF-4277-9525-ECA8D6F9453B}" sibTransId="{5680B99B-A9BE-47AC-AFF6-B918C3A27DC6}"/>
    <dgm:cxn modelId="{5B509F34-1C7C-4BE5-9676-C38AAE4FD83F}" type="presOf" srcId="{5680B99B-A9BE-47AC-AFF6-B918C3A27DC6}" destId="{381D65DF-8392-4588-8F71-70D176418EAB}" srcOrd="0" destOrd="0" presId="urn:microsoft.com/office/officeart/2005/8/layout/hList7#1"/>
    <dgm:cxn modelId="{77C696DB-EDEB-45FF-9C06-15F6DAE5267F}" type="presOf" srcId="{6E636897-5A8C-4585-A41E-E8C85705AB1E}" destId="{25CEBBB1-5FA2-4414-88D3-6297FFCE5E52}" srcOrd="0" destOrd="0" presId="urn:microsoft.com/office/officeart/2005/8/layout/hList7#1"/>
    <dgm:cxn modelId="{B7EC2D72-F66F-4F39-ADBD-739E6183543B}" type="presOf" srcId="{1CA3FA16-55E9-455C-A9C1-27D49A20FC6A}" destId="{7052F747-BA37-4C47-9E38-4713914C2165}" srcOrd="0" destOrd="0" presId="urn:microsoft.com/office/officeart/2005/8/layout/hList7#1"/>
    <dgm:cxn modelId="{461ABCD3-ED0C-412E-BC04-410195157163}" type="presOf" srcId="{FE6A0B89-B85B-4A36-9EE4-784138786C1E}" destId="{651CBFCA-C8FD-4765-8109-A843E693159E}" srcOrd="0" destOrd="0" presId="urn:microsoft.com/office/officeart/2005/8/layout/hList7#1"/>
    <dgm:cxn modelId="{D82D8CDD-66E4-490F-932C-A8A6D007F211}" type="presOf" srcId="{6E636897-5A8C-4585-A41E-E8C85705AB1E}" destId="{90F54E21-0709-4F2F-8525-D38CCE4D84BA}" srcOrd="1" destOrd="0" presId="urn:microsoft.com/office/officeart/2005/8/layout/hList7#1"/>
    <dgm:cxn modelId="{667AA5D6-D7D6-4572-A48D-7A1FE974FE03}" type="presOf" srcId="{7A4B72E9-9C1B-4757-A3E6-0753B1DE39C2}" destId="{6829E99B-4497-4926-8517-AF2524655056}" srcOrd="0" destOrd="0" presId="urn:microsoft.com/office/officeart/2005/8/layout/hList7#1"/>
    <dgm:cxn modelId="{BC23D697-86A9-4F8C-864C-58CEDC6A0F73}" srcId="{FE6A0B89-B85B-4A36-9EE4-784138786C1E}" destId="{1CA3FA16-55E9-455C-A9C1-27D49A20FC6A}" srcOrd="2" destOrd="0" parTransId="{2A2237D9-1C5D-4AB5-BE84-954B55088D37}" sibTransId="{FA399633-83CC-4F76-A01C-3A0A742E805F}"/>
    <dgm:cxn modelId="{0F1988F2-FD8D-4651-8319-23E67173022E}" type="presOf" srcId="{1CA3FA16-55E9-455C-A9C1-27D49A20FC6A}" destId="{7A3E5CAB-99E7-474B-99B0-2A876FAE1407}" srcOrd="1" destOrd="0" presId="urn:microsoft.com/office/officeart/2005/8/layout/hList7#1"/>
    <dgm:cxn modelId="{0CD0D7CB-0F9B-403B-8EEF-4E7CB1A060BF}" type="presOf" srcId="{E7009B7C-5304-4DF4-BAFE-5A271C88593B}" destId="{ECDC2851-9646-44E8-83D5-DC4839657E76}" srcOrd="0" destOrd="0" presId="urn:microsoft.com/office/officeart/2005/8/layout/hList7#1"/>
    <dgm:cxn modelId="{9552F2D6-8771-452B-B323-589DDB97B94B}" type="presParOf" srcId="{651CBFCA-C8FD-4765-8109-A843E693159E}" destId="{C2F096C8-D1FC-4842-ABE0-0054DC17488E}" srcOrd="0" destOrd="0" presId="urn:microsoft.com/office/officeart/2005/8/layout/hList7#1"/>
    <dgm:cxn modelId="{D8EC8AA1-E658-40E6-B2BE-5B4512E96A21}" type="presParOf" srcId="{651CBFCA-C8FD-4765-8109-A843E693159E}" destId="{0B648DE7-D591-4588-A0F6-9465AF640653}" srcOrd="1" destOrd="0" presId="urn:microsoft.com/office/officeart/2005/8/layout/hList7#1"/>
    <dgm:cxn modelId="{4A40DE81-8108-4F44-8B38-E080D7DE2996}" type="presParOf" srcId="{0B648DE7-D591-4588-A0F6-9465AF640653}" destId="{6A7DFC41-E2AD-43BF-BE54-2B679ADD33DB}" srcOrd="0" destOrd="0" presId="urn:microsoft.com/office/officeart/2005/8/layout/hList7#1"/>
    <dgm:cxn modelId="{771C4A61-5AE9-46C9-BDF0-36975B02C6F8}" type="presParOf" srcId="{6A7DFC41-E2AD-43BF-BE54-2B679ADD33DB}" destId="{25CEBBB1-5FA2-4414-88D3-6297FFCE5E52}" srcOrd="0" destOrd="0" presId="urn:microsoft.com/office/officeart/2005/8/layout/hList7#1"/>
    <dgm:cxn modelId="{FEE3DF91-8545-44A0-9294-7E532C957AEF}" type="presParOf" srcId="{6A7DFC41-E2AD-43BF-BE54-2B679ADD33DB}" destId="{90F54E21-0709-4F2F-8525-D38CCE4D84BA}" srcOrd="1" destOrd="0" presId="urn:microsoft.com/office/officeart/2005/8/layout/hList7#1"/>
    <dgm:cxn modelId="{A5657FD0-6A39-48E9-9D5B-5F70D2073508}" type="presParOf" srcId="{6A7DFC41-E2AD-43BF-BE54-2B679ADD33DB}" destId="{4E971808-DB94-41D6-B9DE-2245DA8D8D3B}" srcOrd="2" destOrd="0" presId="urn:microsoft.com/office/officeart/2005/8/layout/hList7#1"/>
    <dgm:cxn modelId="{7511F7C4-54E2-454C-A38F-CCB5215250CD}" type="presParOf" srcId="{6A7DFC41-E2AD-43BF-BE54-2B679ADD33DB}" destId="{34127305-67A9-4FF3-A499-043019985B18}" srcOrd="3" destOrd="0" presId="urn:microsoft.com/office/officeart/2005/8/layout/hList7#1"/>
    <dgm:cxn modelId="{887AD8CB-3F0A-4FB9-A65F-862ADD09E3FE}" type="presParOf" srcId="{0B648DE7-D591-4588-A0F6-9465AF640653}" destId="{381D65DF-8392-4588-8F71-70D176418EAB}" srcOrd="1" destOrd="0" presId="urn:microsoft.com/office/officeart/2005/8/layout/hList7#1"/>
    <dgm:cxn modelId="{32256A2E-0403-46EF-B4C3-7A9E0115F480}" type="presParOf" srcId="{0B648DE7-D591-4588-A0F6-9465AF640653}" destId="{650A609E-8375-45A3-A7C7-7954F0FAAC8A}" srcOrd="2" destOrd="0" presId="urn:microsoft.com/office/officeart/2005/8/layout/hList7#1"/>
    <dgm:cxn modelId="{3B7A592D-122C-40A3-8EAB-FA3B7BF28A2A}" type="presParOf" srcId="{650A609E-8375-45A3-A7C7-7954F0FAAC8A}" destId="{6829E99B-4497-4926-8517-AF2524655056}" srcOrd="0" destOrd="0" presId="urn:microsoft.com/office/officeart/2005/8/layout/hList7#1"/>
    <dgm:cxn modelId="{D420D9B6-9393-40D6-BD12-05A763527D60}" type="presParOf" srcId="{650A609E-8375-45A3-A7C7-7954F0FAAC8A}" destId="{81214009-EBEF-4EC4-BE6B-0DB026F31625}" srcOrd="1" destOrd="0" presId="urn:microsoft.com/office/officeart/2005/8/layout/hList7#1"/>
    <dgm:cxn modelId="{6D0A6294-786A-4109-A67F-0D4FCD336FFA}" type="presParOf" srcId="{650A609E-8375-45A3-A7C7-7954F0FAAC8A}" destId="{0701A2A9-9FC3-4938-A70A-9EADB35F0032}" srcOrd="2" destOrd="0" presId="urn:microsoft.com/office/officeart/2005/8/layout/hList7#1"/>
    <dgm:cxn modelId="{1A0B99AC-6CDD-4472-943F-073CC55D29F6}" type="presParOf" srcId="{650A609E-8375-45A3-A7C7-7954F0FAAC8A}" destId="{229CE10C-27A5-4FF0-A0FC-CD4E3E9F04BB}" srcOrd="3" destOrd="0" presId="urn:microsoft.com/office/officeart/2005/8/layout/hList7#1"/>
    <dgm:cxn modelId="{F4E93922-482F-4B07-AFCE-0B30CF4C47EB}" type="presParOf" srcId="{0B648DE7-D591-4588-A0F6-9465AF640653}" destId="{ECDC2851-9646-44E8-83D5-DC4839657E76}" srcOrd="3" destOrd="0" presId="urn:microsoft.com/office/officeart/2005/8/layout/hList7#1"/>
    <dgm:cxn modelId="{9003DD16-B6E5-430F-A328-0DAE43502A18}" type="presParOf" srcId="{0B648DE7-D591-4588-A0F6-9465AF640653}" destId="{B358EDC6-E998-449A-B4A5-4E8F7DBA2973}" srcOrd="4" destOrd="0" presId="urn:microsoft.com/office/officeart/2005/8/layout/hList7#1"/>
    <dgm:cxn modelId="{70293A42-2098-49DE-8C48-833DB22F9187}" type="presParOf" srcId="{B358EDC6-E998-449A-B4A5-4E8F7DBA2973}" destId="{7052F747-BA37-4C47-9E38-4713914C2165}" srcOrd="0" destOrd="0" presId="urn:microsoft.com/office/officeart/2005/8/layout/hList7#1"/>
    <dgm:cxn modelId="{8A223768-3F3A-474C-87B9-2F1DDA2A0869}" type="presParOf" srcId="{B358EDC6-E998-449A-B4A5-4E8F7DBA2973}" destId="{7A3E5CAB-99E7-474B-99B0-2A876FAE1407}" srcOrd="1" destOrd="0" presId="urn:microsoft.com/office/officeart/2005/8/layout/hList7#1"/>
    <dgm:cxn modelId="{8039692B-C9BD-493F-BC4D-072E06E80927}" type="presParOf" srcId="{B358EDC6-E998-449A-B4A5-4E8F7DBA2973}" destId="{28A586CE-125F-4A97-8F5A-D97AB5F35E0C}" srcOrd="2" destOrd="0" presId="urn:microsoft.com/office/officeart/2005/8/layout/hList7#1"/>
    <dgm:cxn modelId="{17D6501C-DA6A-46AE-8E3B-E18A26216015}" type="presParOf" srcId="{B358EDC6-E998-449A-B4A5-4E8F7DBA2973}" destId="{BCEEE53E-D13F-4994-A393-E71CCF3B904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980AC-84F3-4B4A-A564-DA62CA4D253B}">
      <dsp:nvSpPr>
        <dsp:cNvPr id="0" name=""/>
        <dsp:cNvSpPr/>
      </dsp:nvSpPr>
      <dsp:spPr>
        <a:xfrm>
          <a:off x="1010813" y="40694"/>
          <a:ext cx="1953339" cy="1953339"/>
        </a:xfrm>
        <a:prstGeom prst="ellipse">
          <a:avLst/>
        </a:prstGeom>
        <a:solidFill>
          <a:srgbClr val="1498CB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Les apprenants</a:t>
          </a:r>
          <a:endParaRPr lang="fr-FR" sz="1600" b="1" kern="1200" dirty="0">
            <a:latin typeface="Calibri" pitchFamily="34" charset="0"/>
          </a:endParaRPr>
        </a:p>
      </dsp:txBody>
      <dsp:txXfrm>
        <a:off x="1271258" y="382529"/>
        <a:ext cx="1432449" cy="879002"/>
      </dsp:txXfrm>
    </dsp:sp>
    <dsp:sp modelId="{CF23B964-4D89-4CD1-B228-C11D2B446D0D}">
      <dsp:nvSpPr>
        <dsp:cNvPr id="0" name=""/>
        <dsp:cNvSpPr/>
      </dsp:nvSpPr>
      <dsp:spPr>
        <a:xfrm>
          <a:off x="1794128" y="1298371"/>
          <a:ext cx="1953339" cy="1953339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Universités et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Ecoles</a:t>
          </a:r>
          <a:endParaRPr lang="fr-FR" sz="1600" b="1" kern="1200" dirty="0">
            <a:latin typeface="Calibri" pitchFamily="34" charset="0"/>
          </a:endParaRPr>
        </a:p>
      </dsp:txBody>
      <dsp:txXfrm>
        <a:off x="2391525" y="1802984"/>
        <a:ext cx="1172003" cy="1074336"/>
      </dsp:txXfrm>
    </dsp:sp>
    <dsp:sp modelId="{E41F4631-5B63-401E-99FB-371EA3EC4749}">
      <dsp:nvSpPr>
        <dsp:cNvPr id="0" name=""/>
        <dsp:cNvSpPr/>
      </dsp:nvSpPr>
      <dsp:spPr>
        <a:xfrm>
          <a:off x="431309" y="1302226"/>
          <a:ext cx="1953339" cy="1953339"/>
        </a:xfrm>
        <a:prstGeom prst="ellipse">
          <a:avLst/>
        </a:prstGeom>
        <a:solidFill>
          <a:srgbClr val="E62E7E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Les enseignants</a:t>
          </a:r>
          <a:endParaRPr lang="fr-FR" sz="1600" b="1" kern="1200" dirty="0">
            <a:latin typeface="Calibri" pitchFamily="34" charset="0"/>
          </a:endParaRPr>
        </a:p>
      </dsp:txBody>
      <dsp:txXfrm>
        <a:off x="615249" y="1806839"/>
        <a:ext cx="1172003" cy="1074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73AB4-D3AB-40C2-BA14-2201C86C8DBA}">
      <dsp:nvSpPr>
        <dsp:cNvPr id="0" name=""/>
        <dsp:cNvSpPr/>
      </dsp:nvSpPr>
      <dsp:spPr>
        <a:xfrm>
          <a:off x="1045082" y="59116"/>
          <a:ext cx="1223106" cy="1223106"/>
        </a:xfrm>
        <a:prstGeom prst="ellipse">
          <a:avLst/>
        </a:prstGeom>
        <a:solidFill>
          <a:srgbClr val="E62E7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chemeClr val="tx1"/>
              </a:solidFill>
              <a:latin typeface="Calibri" pitchFamily="34" charset="0"/>
            </a:rPr>
            <a:t>… renforcer la réussite des étudiants,…</a:t>
          </a:r>
          <a:endParaRPr lang="fr-FR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208163" y="273160"/>
        <a:ext cx="896944" cy="550397"/>
      </dsp:txXfrm>
    </dsp:sp>
    <dsp:sp modelId="{5056729E-60D9-404A-A3F7-59502F100D47}">
      <dsp:nvSpPr>
        <dsp:cNvPr id="0" name=""/>
        <dsp:cNvSpPr/>
      </dsp:nvSpPr>
      <dsp:spPr>
        <a:xfrm>
          <a:off x="1486419" y="823558"/>
          <a:ext cx="1223106" cy="1223106"/>
        </a:xfrm>
        <a:prstGeom prst="ellipse">
          <a:avLst/>
        </a:prstGeom>
        <a:solidFill>
          <a:srgbClr val="ED69A2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chemeClr val="tx1"/>
              </a:solidFill>
              <a:latin typeface="Calibri" pitchFamily="34" charset="0"/>
            </a:rPr>
            <a:t>…et l’attractivité de la  France </a:t>
          </a:r>
        </a:p>
      </dsp:txBody>
      <dsp:txXfrm>
        <a:off x="1860486" y="1139527"/>
        <a:ext cx="733863" cy="672708"/>
      </dsp:txXfrm>
    </dsp:sp>
    <dsp:sp modelId="{47D9F332-67D1-40ED-834F-9CA23F3555D5}">
      <dsp:nvSpPr>
        <dsp:cNvPr id="0" name=""/>
        <dsp:cNvSpPr/>
      </dsp:nvSpPr>
      <dsp:spPr>
        <a:xfrm>
          <a:off x="603745" y="823558"/>
          <a:ext cx="1223106" cy="1223106"/>
        </a:xfrm>
        <a:prstGeom prst="ellipse">
          <a:avLst/>
        </a:prstGeom>
        <a:solidFill>
          <a:srgbClr val="E52376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chemeClr val="tx1"/>
              </a:solidFill>
              <a:latin typeface="Calibri" pitchFamily="34" charset="0"/>
            </a:rPr>
            <a:t>… l’accès à l’enseignement tout au long de la vie…</a:t>
          </a:r>
          <a:endParaRPr lang="fr-FR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718920" y="1139527"/>
        <a:ext cx="733863" cy="672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EBBB1-5FA2-4414-88D3-6297FFCE5E52}">
      <dsp:nvSpPr>
        <dsp:cNvPr id="0" name=""/>
        <dsp:cNvSpPr/>
      </dsp:nvSpPr>
      <dsp:spPr>
        <a:xfrm>
          <a:off x="1784" y="0"/>
          <a:ext cx="2775613" cy="5258242"/>
        </a:xfrm>
        <a:prstGeom prst="roundRect">
          <a:avLst>
            <a:gd name="adj" fmla="val 10000"/>
          </a:avLst>
        </a:prstGeom>
        <a:solidFill>
          <a:srgbClr val="3976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13792" rIns="72000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Développer la plateforme fun-mooc.fr</a:t>
          </a:r>
          <a:r>
            <a:rPr kumimoji="0" lang="fr-FR" sz="1600" b="1" i="0" u="none" strike="noStrike" kern="1200" cap="small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 et son catalogue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dirty="0" smtClean="0">
              <a:solidFill>
                <a:schemeClr val="bg1"/>
              </a:solidFill>
              <a:latin typeface="Calibri" pitchFamily="34" charset="0"/>
            </a:rPr>
            <a:t>Signer des partenariats avec une vingtaine de nouveaux établissements français et francophones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dirty="0" smtClean="0">
              <a:solidFill>
                <a:schemeClr val="bg1"/>
              </a:solidFill>
              <a:latin typeface="Calibri" pitchFamily="34" charset="0"/>
            </a:rPr>
            <a:t>Héberger une trentaine de nouveaux </a:t>
          </a:r>
          <a:r>
            <a:rPr lang="fr-FR" sz="1200" b="1" kern="1200" dirty="0" err="1" smtClean="0">
              <a:solidFill>
                <a:schemeClr val="bg1"/>
              </a:solidFill>
              <a:latin typeface="Calibri" pitchFamily="34" charset="0"/>
            </a:rPr>
            <a:t>MOOCs</a:t>
          </a:r>
          <a:endParaRPr lang="fr-FR" sz="12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dirty="0" smtClean="0">
              <a:solidFill>
                <a:schemeClr val="bg1"/>
              </a:solidFill>
              <a:latin typeface="Calibri" pitchFamily="34" charset="0"/>
            </a:rPr>
            <a:t>Lancer des expérimentations </a:t>
          </a:r>
          <a:r>
            <a:rPr lang="fr-FR" sz="1200" kern="1200" dirty="0" smtClean="0">
              <a:solidFill>
                <a:schemeClr val="bg1"/>
              </a:solidFill>
              <a:latin typeface="Calibri" pitchFamily="34" charset="0"/>
            </a:rPr>
            <a:t>sur des nouveaux types de MOOC, nouvelles fonctionnalités, etc.</a:t>
          </a:r>
        </a:p>
      </dsp:txBody>
      <dsp:txXfrm>
        <a:off x="1784" y="2103296"/>
        <a:ext cx="2775613" cy="2103296"/>
      </dsp:txXfrm>
    </dsp:sp>
    <dsp:sp modelId="{34127305-67A9-4FF3-A499-043019985B18}">
      <dsp:nvSpPr>
        <dsp:cNvPr id="0" name=""/>
        <dsp:cNvSpPr/>
      </dsp:nvSpPr>
      <dsp:spPr>
        <a:xfrm>
          <a:off x="514093" y="315494"/>
          <a:ext cx="1750994" cy="175099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9E99B-4497-4926-8517-AF2524655056}">
      <dsp:nvSpPr>
        <dsp:cNvPr id="0" name=""/>
        <dsp:cNvSpPr/>
      </dsp:nvSpPr>
      <dsp:spPr>
        <a:xfrm>
          <a:off x="2780811" y="0"/>
          <a:ext cx="2775613" cy="5258242"/>
        </a:xfrm>
        <a:prstGeom prst="roundRect">
          <a:avLst>
            <a:gd name="adj" fmla="val 10000"/>
          </a:avLst>
        </a:prstGeom>
        <a:solidFill>
          <a:srgbClr val="6F9F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13792" rIns="72000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Faire atterrir les réflexions sur des chantiers numériques prioritaires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i="1" kern="1200" noProof="0" dirty="0" smtClean="0">
              <a:solidFill>
                <a:schemeClr val="bg1"/>
              </a:solidFill>
              <a:latin typeface="Calibri" pitchFamily="34" charset="0"/>
            </a:rPr>
            <a:t>(dans le cadre des </a:t>
          </a:r>
          <a:r>
            <a:rPr lang="fr-FR" sz="1100" b="0" i="1" kern="1200" noProof="0" dirty="0" err="1" smtClean="0">
              <a:solidFill>
                <a:schemeClr val="bg1"/>
              </a:solidFill>
              <a:latin typeface="Calibri" pitchFamily="34" charset="0"/>
            </a:rPr>
            <a:t>MOOCs</a:t>
          </a:r>
          <a:r>
            <a:rPr lang="fr-FR" sz="1100" b="0" i="1" kern="1200" noProof="0" dirty="0" smtClean="0">
              <a:solidFill>
                <a:schemeClr val="bg1"/>
              </a:solidFill>
              <a:latin typeface="Calibri" pitchFamily="34" charset="0"/>
            </a:rPr>
            <a:t> et plus largement pour développer le numérique dans les formations)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Certification 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Enquêtes et statistiques sur les usages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Exploitation des données à des fins de recherche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Accessibilité handicap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dirty="0" smtClean="0">
              <a:solidFill>
                <a:schemeClr val="bg1"/>
              </a:solidFill>
              <a:latin typeface="Calibri" pitchFamily="34" charset="0"/>
            </a:rPr>
            <a:t>Ressources en ligne (« Open-Edition »)</a:t>
          </a:r>
        </a:p>
      </dsp:txBody>
      <dsp:txXfrm>
        <a:off x="2780811" y="2103296"/>
        <a:ext cx="2775613" cy="2103296"/>
      </dsp:txXfrm>
    </dsp:sp>
    <dsp:sp modelId="{229CE10C-27A5-4FF0-A0FC-CD4E3E9F04BB}">
      <dsp:nvSpPr>
        <dsp:cNvPr id="0" name=""/>
        <dsp:cNvSpPr/>
      </dsp:nvSpPr>
      <dsp:spPr>
        <a:xfrm>
          <a:off x="3372974" y="315494"/>
          <a:ext cx="1750994" cy="175099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2F747-BA37-4C47-9E38-4713914C2165}">
      <dsp:nvSpPr>
        <dsp:cNvPr id="0" name=""/>
        <dsp:cNvSpPr/>
      </dsp:nvSpPr>
      <dsp:spPr>
        <a:xfrm>
          <a:off x="5719546" y="0"/>
          <a:ext cx="2775613" cy="5258242"/>
        </a:xfrm>
        <a:prstGeom prst="roundRect">
          <a:avLst>
            <a:gd name="adj" fmla="val 10000"/>
          </a:avLst>
        </a:prstGeom>
        <a:solidFill>
          <a:srgbClr val="9EBE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13792" rIns="72000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Embarquer un large écosystème dans la transformation numérique</a:t>
          </a:r>
          <a:endParaRPr kumimoji="0" lang="fr-FR" sz="1600" b="1" i="0" u="none" strike="noStrike" kern="1200" cap="small" spc="0" normalizeH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Développer les partenariats avec les acteurs publics et privés français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kern="1200" noProof="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Elargir les partenariats à la francophonie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kern="1200" noProof="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Entamer les discussions au niveau européen</a:t>
          </a:r>
        </a:p>
      </dsp:txBody>
      <dsp:txXfrm>
        <a:off x="5719546" y="2103296"/>
        <a:ext cx="2775613" cy="2103296"/>
      </dsp:txXfrm>
    </dsp:sp>
    <dsp:sp modelId="{BCEEE53E-D13F-4994-A393-E71CCF3B9046}">
      <dsp:nvSpPr>
        <dsp:cNvPr id="0" name=""/>
        <dsp:cNvSpPr/>
      </dsp:nvSpPr>
      <dsp:spPr>
        <a:xfrm>
          <a:off x="6231856" y="315494"/>
          <a:ext cx="1750994" cy="175099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096C8-D1FC-4842-ABE0-0054DC17488E}">
      <dsp:nvSpPr>
        <dsp:cNvPr id="0" name=""/>
        <dsp:cNvSpPr/>
      </dsp:nvSpPr>
      <dsp:spPr>
        <a:xfrm>
          <a:off x="386233" y="4469505"/>
          <a:ext cx="7817188" cy="78873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37AEB-32EE-49F8-933E-9D03B37581C7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3C1C1-C716-4C54-B732-6E0AE1A79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7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8FB0E-400D-423F-AD57-83150A5CE55F}" type="slidenum">
              <a:rPr lang="fr-FR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18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8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0889-380D-4A46-8323-8B9A1ABF8FD7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5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0889-380D-4A46-8323-8B9A1ABF8FD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99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9860" name="Espace réservé du numéro de diapositive 3"/>
          <p:cNvSpPr txBox="1">
            <a:spLocks noGrp="1"/>
          </p:cNvSpPr>
          <p:nvPr/>
        </p:nvSpPr>
        <p:spPr bwMode="auto">
          <a:xfrm>
            <a:off x="3883853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37" tIns="45469" rIns="90937" bIns="45469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C77730-49A8-49DA-AAE7-AED02B042006}" type="slidenum">
              <a:rPr lang="fr-FR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0889-380D-4A46-8323-8B9A1ABF8FD7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8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0889-380D-4A46-8323-8B9A1ABF8FD7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8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0483" name="Espace réservé du numéro de diapositive 3"/>
          <p:cNvSpPr txBox="1">
            <a:spLocks noGrp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37" tIns="45469" rIns="90937" bIns="45469" anchor="b"/>
          <a:lstStyle/>
          <a:p>
            <a:pPr algn="r">
              <a:defRPr/>
            </a:pPr>
            <a:fld id="{C375681B-0316-43FD-85F3-038F53C2EE7A}" type="slidenum">
              <a:rPr lang="fr-FR" sz="1200">
                <a:latin typeface="Calibri" pitchFamily="34" charset="0"/>
                <a:cs typeface="+mn-cs"/>
              </a:rPr>
              <a:pPr algn="r">
                <a:defRPr/>
              </a:pPr>
              <a:t>15</a:t>
            </a:fld>
            <a:endParaRPr lang="fr-FR" sz="120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08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7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9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10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1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7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3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9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57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74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0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8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0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7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9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82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23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1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81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7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6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9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74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2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0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25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54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7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7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8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89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00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95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91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7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8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3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8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49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0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621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78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3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4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70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6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85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16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2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24.xml"/><Relationship Id="rId7" Type="http://schemas.openxmlformats.org/officeDocument/2006/relationships/vmlDrawing" Target="../drawings/vmlDrawing3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29.xml"/><Relationship Id="rId7" Type="http://schemas.openxmlformats.org/officeDocument/2006/relationships/vmlDrawing" Target="../drawings/vmlDrawing4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oleObject" Target="../embeddings/oleObject4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4.xml"/><Relationship Id="rId7" Type="http://schemas.openxmlformats.org/officeDocument/2006/relationships/vmlDrawing" Target="../drawings/vmlDrawing5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5.xml"/><Relationship Id="rId9" Type="http://schemas.openxmlformats.org/officeDocument/2006/relationships/oleObject" Target="../embeddings/oleObject5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39.xml"/><Relationship Id="rId7" Type="http://schemas.openxmlformats.org/officeDocument/2006/relationships/vmlDrawing" Target="../drawings/vmlDrawing6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FC8BD-23B3-4AD8-BA5F-818FEB1A64E4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13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684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684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57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4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684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684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56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4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684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684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45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4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6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684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684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31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4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684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684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26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4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681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681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21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2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7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9712" y="2522929"/>
            <a:ext cx="7056784" cy="311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ts val="1200"/>
              </a:spcBef>
              <a:spcAft>
                <a:spcPts val="1200"/>
              </a:spcAft>
              <a:buClr>
                <a:srgbClr val="C31200"/>
              </a:buClr>
              <a:buFont typeface="Wingdings" pitchFamily="2" charset="2"/>
              <a:buNone/>
              <a:tabLst>
                <a:tab pos="182563" algn="l"/>
              </a:tabLst>
            </a:pPr>
            <a:r>
              <a:rPr lang="fr-FR" sz="3800" dirty="0">
                <a:solidFill>
                  <a:srgbClr val="510B61"/>
                </a:solidFill>
                <a:latin typeface="Calibri" pitchFamily="34" charset="0"/>
                <a:cs typeface="Arial" charset="0"/>
              </a:rPr>
              <a:t/>
            </a:r>
            <a:br>
              <a:rPr lang="fr-FR" sz="3800" dirty="0">
                <a:solidFill>
                  <a:srgbClr val="510B61"/>
                </a:solidFill>
                <a:latin typeface="Calibri" pitchFamily="34" charset="0"/>
                <a:cs typeface="Arial" charset="0"/>
              </a:rPr>
            </a:br>
            <a:r>
              <a:rPr lang="fr-FR" sz="3200" b="1" dirty="0" smtClean="0">
                <a:solidFill>
                  <a:srgbClr val="3976BA"/>
                </a:solidFill>
                <a:latin typeface="Calibri" pitchFamily="34" charset="0"/>
                <a:cs typeface="Arial" charset="0"/>
              </a:rPr>
              <a:t>Le projet France Université Numérique </a:t>
            </a:r>
          </a:p>
          <a:p>
            <a:pPr marL="536575" lvl="1" indent="-536575" fontAlgn="base">
              <a:spcBef>
                <a:spcPts val="3000"/>
              </a:spcBef>
              <a:buClr>
                <a:srgbClr val="99CC00"/>
              </a:buClr>
              <a:buSzPct val="135000"/>
              <a:tabLst>
                <a:tab pos="182563" algn="l"/>
              </a:tabLst>
            </a:pPr>
            <a:r>
              <a:rPr lang="fr-FR" i="1" dirty="0" smtClean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Séminaire </a:t>
            </a:r>
            <a:r>
              <a:rPr lang="fr-FR" i="1" dirty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« </a:t>
            </a:r>
            <a:r>
              <a:rPr lang="fr-FR" i="1" dirty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Favoriser l'accès et la réussite aux Formations à Distance</a:t>
            </a:r>
            <a:r>
              <a:rPr lang="fr-FR" i="1" dirty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 </a:t>
            </a:r>
            <a:r>
              <a:rPr lang="fr-FR" i="1" dirty="0" smtClean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»</a:t>
            </a:r>
          </a:p>
          <a:p>
            <a:pPr marL="536575" lvl="1" indent="-536575" fontAlgn="base">
              <a:spcAft>
                <a:spcPts val="1200"/>
              </a:spcAft>
              <a:buClr>
                <a:srgbClr val="99CC00"/>
              </a:buClr>
              <a:buSzPct val="135000"/>
              <a:tabLst>
                <a:tab pos="182563" algn="l"/>
              </a:tabLst>
            </a:pPr>
            <a:r>
              <a:rPr lang="fr-FR" i="1" dirty="0" smtClean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Le </a:t>
            </a:r>
            <a:r>
              <a:rPr lang="fr-FR" i="1" dirty="0" smtClean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mercredi 19 mars 2014</a:t>
            </a:r>
            <a:endParaRPr lang="fr-FR" sz="1600" i="1" dirty="0">
              <a:solidFill>
                <a:srgbClr val="C31200"/>
              </a:solidFill>
              <a:latin typeface="Calibri" pitchFamily="34" charset="0"/>
              <a:cs typeface="Arial" charset="0"/>
            </a:endParaRPr>
          </a:p>
          <a:p>
            <a:pPr marL="536575" lvl="1" indent="-536575" fontAlgn="base">
              <a:spcAft>
                <a:spcPts val="1200"/>
              </a:spcAft>
              <a:buClr>
                <a:srgbClr val="99CC00"/>
              </a:buClr>
              <a:buSzPct val="135000"/>
              <a:tabLst>
                <a:tab pos="182563" algn="l"/>
              </a:tabLst>
            </a:pPr>
            <a:endParaRPr lang="fr-FR" sz="1600" i="1" dirty="0">
              <a:solidFill>
                <a:srgbClr val="C31200"/>
              </a:solidFill>
              <a:latin typeface="Calibri" pitchFamily="34" charset="0"/>
              <a:cs typeface="Arial" charset="0"/>
            </a:endParaRPr>
          </a:p>
          <a:p>
            <a:pPr marL="536575" lvl="1" indent="-536575" fontAlgn="base">
              <a:spcAft>
                <a:spcPts val="1200"/>
              </a:spcAft>
              <a:buClr>
                <a:srgbClr val="99CC00"/>
              </a:buClr>
              <a:buSzPct val="135000"/>
              <a:tabLst>
                <a:tab pos="182563" algn="l"/>
              </a:tabLst>
            </a:pPr>
            <a:r>
              <a:rPr lang="fr-FR" sz="1600" i="1" dirty="0">
                <a:solidFill>
                  <a:srgbClr val="C31200"/>
                </a:solidFill>
                <a:latin typeface="Calibri" pitchFamily="34" charset="0"/>
                <a:cs typeface="Arial" charset="0"/>
              </a:rPr>
              <a:t>Catherine Mongenet, Chargée de mission FUN</a:t>
            </a:r>
            <a:endParaRPr lang="fr-FR" i="1" dirty="0">
              <a:solidFill>
                <a:srgbClr val="ED2024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3" cstate="print"/>
          <a:srcRect l="5852" t="4558" r="5852" b="4558"/>
          <a:stretch>
            <a:fillRect/>
          </a:stretch>
        </p:blipFill>
        <p:spPr bwMode="auto">
          <a:xfrm>
            <a:off x="8316429" y="5848488"/>
            <a:ext cx="543839" cy="76151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6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Lancement de la plateforme le 28 octobre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10</a:t>
            </a:fld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07950" y="1943865"/>
            <a:ext cx="4679950" cy="3771731"/>
            <a:chOff x="1231727" y="891727"/>
            <a:chExt cx="6641353" cy="508410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7" t="24867" r="19086" b="10475"/>
            <a:stretch>
              <a:fillRect/>
            </a:stretch>
          </p:blipFill>
          <p:spPr bwMode="auto">
            <a:xfrm>
              <a:off x="1231727" y="891727"/>
              <a:ext cx="6641353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6" t="71884" r="66537" b="11206"/>
            <a:stretch>
              <a:fillRect/>
            </a:stretch>
          </p:blipFill>
          <p:spPr bwMode="auto">
            <a:xfrm>
              <a:off x="1447752" y="4953511"/>
              <a:ext cx="1440160" cy="90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0" t="44032" r="16335" b="37068"/>
            <a:stretch>
              <a:fillRect/>
            </a:stretch>
          </p:blipFill>
          <p:spPr bwMode="auto">
            <a:xfrm>
              <a:off x="3812646" y="5039725"/>
              <a:ext cx="1379522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5057781" y="2350405"/>
            <a:ext cx="187166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 i="1" kern="0" dirty="0">
                <a:latin typeface="Calibri" pitchFamily="34" charset="0"/>
                <a:ea typeface="+mj-ea"/>
                <a:cs typeface="+mj-cs"/>
              </a:rPr>
              <a:t>Environnement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94575" y="2224399"/>
            <a:ext cx="129698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 i="1" kern="0" dirty="0">
                <a:latin typeface="Calibri" pitchFamily="34" charset="0"/>
                <a:ea typeface="+mj-ea"/>
                <a:cs typeface="+mj-cs"/>
              </a:rPr>
              <a:t>Juridique 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407025" y="3136681"/>
            <a:ext cx="11751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 i="1">
                <a:latin typeface="Calibri" pitchFamily="34" charset="0"/>
              </a:rPr>
              <a:t>Management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273681" y="4250549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i="1">
                <a:latin typeface="Calibri" pitchFamily="34" charset="0"/>
              </a:rPr>
              <a:t>Numérique / Technologie 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724791" y="3353407"/>
            <a:ext cx="634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 i="1">
                <a:latin typeface="Calibri" pitchFamily="34" charset="0"/>
              </a:rPr>
              <a:t>Santé 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7646989" y="4420247"/>
            <a:ext cx="791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 i="1">
                <a:latin typeface="Calibri" pitchFamily="34" charset="0"/>
              </a:rPr>
              <a:t>Sciences</a:t>
            </a:r>
          </a:p>
        </p:txBody>
      </p:sp>
      <p:pic>
        <p:nvPicPr>
          <p:cNvPr id="15" name="Picture 13" descr="http://cdn.freebievectors.com/illustrations/d/m/medical-symbol-vector-medicine/preview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2743536"/>
            <a:ext cx="992188" cy="69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http://www.fransbonhomme.fr/tl_files/editeur/images/Developpement%20durable/Logo-environnemen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9" y="1817832"/>
            <a:ext cx="636587" cy="6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https://encrypted-tbn3.gstatic.com/images?q=tbn:ANd9GcQZlN7_gYUwv6DK8SCZ0TOxFX1O0_xeuB3nPq-bQEScN0sTdQs-OQ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599416"/>
            <a:ext cx="887412" cy="61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1" descr="http://2.bp.blogspot.com/_nhg1z1ievJg/SV9nG1MhAZI/AAAAAAAAAlw/8DtUCAcCP5k/s320/Math%2520Formul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75496" y="3810034"/>
            <a:ext cx="934506" cy="892112"/>
          </a:xfrm>
          <a:prstGeom prst="rect">
            <a:avLst/>
          </a:prstGeom>
          <a:noFill/>
        </p:spPr>
      </p:pic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5661025" y="2832579"/>
            <a:ext cx="666750" cy="342732"/>
            <a:chOff x="5805338" y="3024063"/>
            <a:chExt cx="666750" cy="323850"/>
          </a:xfrm>
        </p:grpSpPr>
        <p:pic>
          <p:nvPicPr>
            <p:cNvPr id="20" name="Picture 112" descr="http://www.lefestivalducourt.org/content/images/jury23/silhouett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338" y="3024063"/>
              <a:ext cx="342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4" descr="http://vector-magz.com/wp-content/uploads/2013/07/female-silhouette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024063"/>
              <a:ext cx="315912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10" descr="http://upload.wikimedia.org/wikipedia/commons/thumb/6/69/Livre_ouvert.svg/800px-Livre_ouvert.svg.png"/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9" y="5179658"/>
            <a:ext cx="573087" cy="3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http://www.clker.com/cliparts/q/j/O/N/7/5/wifi-logo-h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495">
            <a:off x="5654675" y="3649094"/>
            <a:ext cx="679450" cy="59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monde.bmp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952813"/>
            <a:ext cx="735012" cy="84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7399536" y="5870131"/>
            <a:ext cx="1285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i="1">
                <a:latin typeface="Calibri" pitchFamily="34" charset="0"/>
              </a:rPr>
              <a:t>Relations </a:t>
            </a:r>
          </a:p>
          <a:p>
            <a:pPr algn="ctr"/>
            <a:r>
              <a:rPr lang="fr-FR" altLang="fr-FR" sz="1400" i="1">
                <a:latin typeface="Calibri" pitchFamily="34" charset="0"/>
              </a:rPr>
              <a:t>internationales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white">
          <a:xfrm>
            <a:off x="755650" y="989555"/>
            <a:ext cx="3168650" cy="57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16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10 établissements et 1 UNT partenaires de FUN 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 bwMode="white">
          <a:xfrm>
            <a:off x="5292738" y="989555"/>
            <a:ext cx="3095625" cy="57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16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25 </a:t>
            </a:r>
            <a:r>
              <a:rPr lang="fr-FR" sz="1600" b="1" kern="0" dirty="0" err="1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MOOCs</a:t>
            </a:r>
            <a:r>
              <a:rPr lang="fr-FR" sz="16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 proposés sur 8 domaines d’études</a:t>
            </a:r>
          </a:p>
        </p:txBody>
      </p:sp>
      <p:cxnSp>
        <p:nvCxnSpPr>
          <p:cNvPr id="49" name="Straight Connector 33"/>
          <p:cNvCxnSpPr/>
          <p:nvPr/>
        </p:nvCxnSpPr>
        <p:spPr bwMode="auto">
          <a:xfrm>
            <a:off x="4716463" y="1066875"/>
            <a:ext cx="0" cy="5371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4787906" y="5564358"/>
            <a:ext cx="24114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i="1" dirty="0">
                <a:latin typeface="Calibri" pitchFamily="34" charset="0"/>
              </a:rPr>
              <a:t>Sciences humaines et sociales</a:t>
            </a:r>
          </a:p>
        </p:txBody>
      </p:sp>
    </p:spTree>
    <p:extLst>
      <p:ext uri="{BB962C8B-B14F-4D97-AF65-F5344CB8AC3E}">
        <p14:creationId xmlns:p14="http://schemas.microsoft.com/office/powerpoint/2010/main" val="2346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2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82709" y="6111507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39BAE75-D4E2-423C-B725-7662BE269353}" type="slidenum">
              <a:rPr lang="fr-FR" altLang="fr-FR" sz="1000">
                <a:solidFill>
                  <a:schemeClr val="bg1"/>
                </a:solidFill>
                <a:latin typeface="Calibri" pitchFamily="34" charset="0"/>
              </a:rPr>
              <a:pPr/>
              <a:t>11</a:t>
            </a:fld>
            <a:endParaRPr lang="fr-FR" altLang="fr-FR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white">
          <a:xfrm>
            <a:off x="314324" y="228488"/>
            <a:ext cx="8289939" cy="57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000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Au 10 mars 2014, </a:t>
            </a:r>
            <a:r>
              <a:rPr lang="fr-FR" sz="20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les </a:t>
            </a:r>
            <a:r>
              <a:rPr lang="fr-FR" sz="2000" b="1" kern="0" dirty="0" err="1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MOOCs</a:t>
            </a:r>
            <a:r>
              <a:rPr lang="fr-FR" sz="20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 de FUN comptent </a:t>
            </a:r>
            <a:r>
              <a:rPr lang="fr-FR" sz="2000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plus de 210 000 inscrits </a:t>
            </a:r>
            <a:r>
              <a:rPr lang="fr-FR" sz="20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537" y="2276872"/>
            <a:ext cx="2808287" cy="456976"/>
          </a:xfrm>
          <a:prstGeom prst="homePlate">
            <a:avLst>
              <a:gd name="adj" fmla="val 0"/>
            </a:avLst>
          </a:prstGeom>
          <a:solidFill>
            <a:srgbClr val="336699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fr-FR" altLang="ja-JP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Nombre d’inscrits à des </a:t>
            </a:r>
            <a:r>
              <a:rPr lang="fr-FR" altLang="ja-JP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MOOCs</a:t>
            </a:r>
            <a:endParaRPr lang="fr-FR" altLang="ja-JP" sz="1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405450" y="2276872"/>
            <a:ext cx="1053849" cy="4569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lIns="36000" tIns="91440" rIns="36000" bIns="91440" anchor="ctr"/>
          <a:lstStyle/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212 036</a:t>
            </a:r>
            <a:endParaRPr lang="fr-FR" altLang="ja-JP" sz="1600" b="1" dirty="0">
              <a:solidFill>
                <a:srgbClr val="3976B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48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21" y="3039620"/>
            <a:ext cx="1665287" cy="11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40" name="Rectangle 3"/>
          <p:cNvSpPr>
            <a:spLocks noChangeArrowheads="1"/>
          </p:cNvSpPr>
          <p:nvPr/>
        </p:nvSpPr>
        <p:spPr bwMode="auto">
          <a:xfrm>
            <a:off x="452680" y="3022819"/>
            <a:ext cx="1727200" cy="381374"/>
          </a:xfrm>
          <a:prstGeom prst="homePlate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91440" rIns="36000" bIns="9144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ja-JP" sz="1400" b="1" dirty="0">
                <a:solidFill>
                  <a:srgbClr val="3976BA"/>
                </a:solidFill>
                <a:latin typeface="Calibri" pitchFamily="34" charset="0"/>
                <a:ea typeface="ＭＳ Ｐゴシック" pitchFamily="34" charset="-128"/>
              </a:rPr>
              <a:t>MOOC le plus prisé </a:t>
            </a:r>
            <a:r>
              <a:rPr lang="fr-FR" altLang="ja-JP" sz="1400" b="1" dirty="0">
                <a:solidFill>
                  <a:srgbClr val="3976BA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</a:t>
            </a:r>
            <a:endParaRPr lang="fr-FR" altLang="ja-JP" sz="1400" dirty="0">
              <a:solidFill>
                <a:srgbClr val="3976BA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813042" y="3496596"/>
            <a:ext cx="719138" cy="4569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lIns="36000" tIns="91440" rIns="36000" bIns="91440" anchor="ctr"/>
          <a:lstStyle/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34 710</a:t>
            </a:r>
            <a:endParaRPr lang="fr-FR" altLang="ja-JP" sz="1600" b="1" dirty="0">
              <a:solidFill>
                <a:srgbClr val="3976B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48942" name="Rectangle 3"/>
          <p:cNvSpPr>
            <a:spLocks noChangeArrowheads="1"/>
          </p:cNvSpPr>
          <p:nvPr/>
        </p:nvSpPr>
        <p:spPr bwMode="auto">
          <a:xfrm>
            <a:off x="452699" y="4791923"/>
            <a:ext cx="1584325" cy="381373"/>
          </a:xfrm>
          <a:prstGeom prst="homePlate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91440" rIns="0" bIns="91440" anchor="ctr"/>
          <a:lstStyle>
            <a:lvl1pPr defTabSz="2619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619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619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619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619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ja-JP" sz="1400" b="1">
                <a:solidFill>
                  <a:srgbClr val="3976BA"/>
                </a:solidFill>
                <a:latin typeface="Calibri" pitchFamily="34" charset="0"/>
                <a:ea typeface="ＭＳ Ｐゴシック" pitchFamily="34" charset="-128"/>
              </a:rPr>
              <a:t>Moyenne d’inscrits 	par MOOC</a:t>
            </a:r>
            <a:endParaRPr lang="fr-FR" altLang="ja-JP" sz="1400">
              <a:solidFill>
                <a:srgbClr val="3976BA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68589" y="5564312"/>
            <a:ext cx="936625" cy="4569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lIns="0" tIns="91440" rIns="0" bIns="91440" anchor="ctr"/>
          <a:lstStyle/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8 244</a:t>
            </a:r>
          </a:p>
          <a:p>
            <a:pPr algn="ctr" eaLnBrk="0" hangingPunct="0">
              <a:defRPr/>
            </a:pPr>
            <a:r>
              <a:rPr lang="fr-FR" altLang="ja-JP" sz="1600" i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1,8/</a:t>
            </a:r>
            <a:r>
              <a:rPr lang="fr-FR" altLang="ja-JP" sz="1600" i="1" dirty="0" err="1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Moocs</a:t>
            </a:r>
            <a:r>
              <a:rPr lang="fr-FR" altLang="ja-JP" sz="1600" i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fr-FR" altLang="ja-JP" sz="1600" i="1" dirty="0">
              <a:solidFill>
                <a:srgbClr val="3976B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48945" name="Rectangle 26"/>
          <p:cNvSpPr>
            <a:spLocks noChangeArrowheads="1"/>
          </p:cNvSpPr>
          <p:nvPr/>
        </p:nvSpPr>
        <p:spPr bwMode="auto">
          <a:xfrm rot="5400000">
            <a:off x="975981" y="5193330"/>
            <a:ext cx="417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ja-JP" sz="1400" b="1">
                <a:solidFill>
                  <a:srgbClr val="3976BA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</a:t>
            </a:r>
            <a:r>
              <a:rPr lang="fr-FR" altLang="ja-JP" sz="1400" b="1">
                <a:solidFill>
                  <a:srgbClr val="3976BA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fr-FR" altLang="fr-FR" sz="1400"/>
          </a:p>
        </p:txBody>
      </p:sp>
      <p:grpSp>
        <p:nvGrpSpPr>
          <p:cNvPr id="1148946" name="Group 36"/>
          <p:cNvGrpSpPr>
            <a:grpSpLocks/>
          </p:cNvGrpSpPr>
          <p:nvPr/>
        </p:nvGrpSpPr>
        <p:grpSpPr bwMode="auto">
          <a:xfrm>
            <a:off x="2360853" y="4776800"/>
            <a:ext cx="1923113" cy="1050037"/>
            <a:chOff x="5004047" y="3816151"/>
            <a:chExt cx="1924195" cy="993036"/>
          </a:xfrm>
        </p:grpSpPr>
        <p:sp>
          <p:nvSpPr>
            <p:cNvPr id="34" name="Folded Corner 33"/>
            <p:cNvSpPr/>
            <p:nvPr/>
          </p:nvSpPr>
          <p:spPr bwMode="auto">
            <a:xfrm>
              <a:off x="5004047" y="3816151"/>
              <a:ext cx="1924195" cy="993036"/>
            </a:xfrm>
            <a:prstGeom prst="foldedCorner">
              <a:avLst/>
            </a:prstGeom>
            <a:solidFill>
              <a:srgbClr val="99CCFF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lIns="144000" tIns="91440" rIns="36000" bIns="0"/>
            <a:lstStyle/>
            <a:p>
              <a:pPr marL="261938" defTabSz="261938" eaLnBrk="0" hangingPunct="0">
                <a:defRPr/>
              </a:pPr>
              <a:r>
                <a:rPr lang="fr-FR" altLang="ja-JP" sz="1400" i="1" dirty="0" smtClean="0">
                  <a:latin typeface="Calibri" pitchFamily="34" charset="0"/>
                  <a:cs typeface="Arial" pitchFamily="34" charset="0"/>
                </a:rPr>
                <a:t>1 056 840 visiteurs </a:t>
              </a:r>
              <a:r>
                <a:rPr lang="fr-FR" altLang="ja-JP" sz="1400" i="1" dirty="0">
                  <a:latin typeface="Calibri" pitchFamily="34" charset="0"/>
                  <a:cs typeface="Arial" pitchFamily="34" charset="0"/>
                </a:rPr>
                <a:t>uniques </a:t>
              </a:r>
            </a:p>
            <a:p>
              <a:pPr eaLnBrk="0" hangingPunct="0">
                <a:spcBef>
                  <a:spcPts val="600"/>
                </a:spcBef>
                <a:buClr>
                  <a:srgbClr val="ED2024"/>
                </a:buClr>
                <a:defRPr/>
              </a:pPr>
              <a:r>
                <a:rPr lang="fr-FR" altLang="ja-JP" sz="1400" i="1" dirty="0" smtClean="0">
                  <a:latin typeface="Calibri" pitchFamily="34" charset="0"/>
                  <a:cs typeface="Arial" pitchFamily="34" charset="0"/>
                </a:rPr>
                <a:t>11 073 174 pages </a:t>
              </a:r>
              <a:r>
                <a:rPr lang="fr-FR" altLang="ja-JP" sz="1400" i="1" dirty="0">
                  <a:latin typeface="Calibri" pitchFamily="34" charset="0"/>
                  <a:cs typeface="Arial" pitchFamily="34" charset="0"/>
                </a:rPr>
                <a:t>vues</a:t>
              </a:r>
            </a:p>
          </p:txBody>
        </p:sp>
        <p:pic>
          <p:nvPicPr>
            <p:cNvPr id="1148949" name="Picture 13" descr="6943-Tatice-Informat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104" y="3916063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894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30" y="2885059"/>
            <a:ext cx="284162" cy="5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95537" y="1315840"/>
            <a:ext cx="2808287" cy="456976"/>
          </a:xfrm>
          <a:prstGeom prst="homePlate">
            <a:avLst>
              <a:gd name="adj" fmla="val 0"/>
            </a:avLst>
          </a:prstGeom>
          <a:solidFill>
            <a:srgbClr val="336699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fr-FR" altLang="ja-JP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Nombre d’inscrits uniques </a:t>
            </a:r>
          </a:p>
          <a:p>
            <a:pPr algn="ctr" eaLnBrk="0" hangingPunct="0">
              <a:defRPr/>
            </a:pPr>
            <a:r>
              <a:rPr lang="fr-FR" altLang="ja-JP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(comptes FUN)</a:t>
            </a:r>
            <a:endParaRPr lang="fr-FR" altLang="ja-JP" sz="1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433768" y="1315840"/>
            <a:ext cx="1056176" cy="4569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lIns="36000" tIns="91440" rIns="36000" bIns="91440" anchor="ctr"/>
          <a:lstStyle/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115062</a:t>
            </a:r>
            <a:endParaRPr lang="fr-FR" altLang="ja-JP" sz="1600" b="1" dirty="0">
              <a:solidFill>
                <a:srgbClr val="3976B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48065" y="2253059"/>
            <a:ext cx="33123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23 </a:t>
            </a:r>
            <a:r>
              <a:rPr lang="fr-FR" b="1" kern="0" dirty="0" err="1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MOOCs</a:t>
            </a:r>
            <a:r>
              <a:rPr lang="fr-FR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 ont 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démarré 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depuis le </a:t>
            </a:r>
            <a:r>
              <a:rPr lang="fr-FR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16 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janvier</a:t>
            </a:r>
            <a:endParaRPr lang="fr-FR" b="1" kern="0" dirty="0">
              <a:solidFill>
                <a:srgbClr val="3976BA"/>
              </a:solidFill>
              <a:latin typeface="Calibri" pitchFamily="34" charset="0"/>
              <a:ea typeface="+mj-ea"/>
              <a:cs typeface="+mj-cs"/>
            </a:endParaRPr>
          </a:p>
          <a:p>
            <a:endParaRPr lang="fr-FR" sz="2000" b="1" kern="0" dirty="0">
              <a:solidFill>
                <a:srgbClr val="3976BA"/>
              </a:solidFill>
              <a:latin typeface="Calibri" pitchFamily="34" charset="0"/>
              <a:ea typeface="+mj-ea"/>
              <a:cs typeface="+mj-cs"/>
            </a:endParaRPr>
          </a:p>
          <a:p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5 nouveaux MOOC sont ouverts 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aux 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inscriptions depuis le 6 mars</a:t>
            </a:r>
          </a:p>
          <a:p>
            <a:endParaRPr lang="fr-FR" b="1" kern="0" dirty="0">
              <a:solidFill>
                <a:srgbClr val="3976BA"/>
              </a:solidFill>
              <a:latin typeface="Calibri" pitchFamily="34" charset="0"/>
              <a:ea typeface="+mj-ea"/>
              <a:cs typeface="+mj-cs"/>
            </a:endParaRPr>
          </a:p>
          <a:p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Une douzaine de nouveaux d’établissements vont proposer des </a:t>
            </a:r>
            <a:r>
              <a:rPr lang="fr-FR" b="1" kern="0" dirty="0" err="1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MOOCs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fr-FR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en 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2014</a:t>
            </a:r>
          </a:p>
          <a:p>
            <a:endParaRPr lang="fr-FR" b="1" kern="0" dirty="0">
              <a:solidFill>
                <a:srgbClr val="3976BA"/>
              </a:solidFill>
              <a:latin typeface="Calibri" pitchFamily="34" charset="0"/>
              <a:ea typeface="+mj-ea"/>
              <a:cs typeface="+mj-cs"/>
            </a:endParaRPr>
          </a:p>
          <a:p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Une trentaine de nouveaux </a:t>
            </a:r>
            <a:r>
              <a:rPr lang="fr-FR" b="1" kern="0" dirty="0" err="1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MOOCs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 sont planifiés</a:t>
            </a:r>
            <a:endParaRPr lang="fr-FR" b="1" kern="0" dirty="0">
              <a:solidFill>
                <a:srgbClr val="3976BA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13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FR" altLang="fr-FR" sz="2000" b="1" dirty="0" smtClean="0"/>
              <a:t>Animation </a:t>
            </a:r>
            <a:r>
              <a:rPr lang="fr-FR" altLang="fr-FR" sz="2000" dirty="0" smtClean="0"/>
              <a:t>du </a:t>
            </a:r>
            <a:r>
              <a:rPr lang="fr-FR" altLang="fr-FR" sz="2000" dirty="0"/>
              <a:t>réseau des référents et correspondants </a:t>
            </a:r>
            <a:r>
              <a:rPr lang="fr-FR" altLang="fr-FR" sz="2000" dirty="0" smtClean="0"/>
              <a:t>MOOC</a:t>
            </a:r>
          </a:p>
          <a:p>
            <a:pPr eaLnBrk="1" hangingPunct="1">
              <a:spcAft>
                <a:spcPts val="600"/>
              </a:spcAft>
            </a:pPr>
            <a:r>
              <a:rPr lang="fr-FR" altLang="fr-FR" sz="2000" dirty="0" smtClean="0"/>
              <a:t>Mise </a:t>
            </a:r>
            <a:r>
              <a:rPr lang="fr-FR" altLang="fr-FR" sz="2000" dirty="0"/>
              <a:t>en place d’un </a:t>
            </a:r>
            <a:r>
              <a:rPr lang="fr-FR" altLang="fr-FR" sz="2000" b="1" dirty="0"/>
              <a:t>plan de </a:t>
            </a:r>
            <a:r>
              <a:rPr lang="fr-FR" altLang="fr-FR" sz="2000" b="1" dirty="0" smtClean="0"/>
              <a:t>formation</a:t>
            </a:r>
            <a:endParaRPr lang="fr-FR" altLang="fr-FR" sz="2000" dirty="0"/>
          </a:p>
          <a:p>
            <a:r>
              <a:rPr lang="fr-FR" sz="2000" b="1" dirty="0" smtClean="0"/>
              <a:t>Suivi </a:t>
            </a:r>
            <a:r>
              <a:rPr lang="fr-FR" sz="2000" b="1" dirty="0"/>
              <a:t>de la production des MOOC </a:t>
            </a:r>
            <a:r>
              <a:rPr lang="fr-FR" sz="2000" dirty="0"/>
              <a:t>et leur programmation </a:t>
            </a:r>
            <a:r>
              <a:rPr lang="fr-FR" sz="2000" dirty="0" smtClean="0"/>
              <a:t>en </a:t>
            </a:r>
            <a:r>
              <a:rPr lang="fr-FR" sz="2000" dirty="0"/>
              <a:t>étroite relation avec les établissements :</a:t>
            </a:r>
          </a:p>
          <a:p>
            <a:pPr lvl="1"/>
            <a:r>
              <a:rPr lang="fr-FR" sz="1800" dirty="0" smtClean="0"/>
              <a:t>Des contacts </a:t>
            </a:r>
            <a:r>
              <a:rPr lang="fr-FR" sz="1800" dirty="0"/>
              <a:t>établis et réguliers avec les porteurs de MOOC </a:t>
            </a:r>
            <a:endParaRPr lang="fr-FR" sz="1800" dirty="0" smtClean="0"/>
          </a:p>
          <a:p>
            <a:pPr lvl="1"/>
            <a:r>
              <a:rPr lang="fr-FR" sz="1800" dirty="0" smtClean="0"/>
              <a:t>Des </a:t>
            </a:r>
            <a:r>
              <a:rPr lang="fr-FR" sz="1800" dirty="0"/>
              <a:t>supports méthodologiques </a:t>
            </a:r>
            <a:r>
              <a:rPr lang="fr-FR" sz="1800" dirty="0" smtClean="0"/>
              <a:t>et une charte qualité mis </a:t>
            </a:r>
            <a:r>
              <a:rPr lang="fr-FR" sz="1800" dirty="0"/>
              <a:t>à disposition </a:t>
            </a:r>
            <a:r>
              <a:rPr lang="fr-FR" sz="1800" dirty="0" smtClean="0"/>
              <a:t>des équipes pédagogiques</a:t>
            </a:r>
          </a:p>
          <a:p>
            <a:pPr lvl="1"/>
            <a:r>
              <a:rPr lang="fr-FR" sz="1800" dirty="0" smtClean="0"/>
              <a:t>Un soutien sur les </a:t>
            </a:r>
            <a:r>
              <a:rPr lang="fr-FR" sz="1800" dirty="0"/>
              <a:t>enjeux juridiques </a:t>
            </a:r>
            <a:r>
              <a:rPr lang="fr-FR" sz="1800" dirty="0" smtClean="0"/>
              <a:t>: </a:t>
            </a:r>
            <a:r>
              <a:rPr lang="fr-FR" altLang="fr-FR" sz="1800" dirty="0" smtClean="0"/>
              <a:t>droits </a:t>
            </a:r>
            <a:r>
              <a:rPr lang="fr-FR" altLang="fr-FR" sz="1800" dirty="0"/>
              <a:t>de propriété intellectuelle, utilisation des données, etc</a:t>
            </a:r>
            <a:r>
              <a:rPr lang="fr-FR" altLang="fr-FR" sz="18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fr-FR" altLang="fr-FR" sz="1800" dirty="0" smtClean="0"/>
              <a:t>Une formation à l’utilisation de la plateforme</a:t>
            </a:r>
          </a:p>
          <a:p>
            <a:pPr eaLnBrk="1" hangingPunct="1"/>
            <a:r>
              <a:rPr lang="fr-FR" sz="2000" dirty="0" smtClean="0">
                <a:solidFill>
                  <a:srgbClr val="262626"/>
                </a:solidFill>
              </a:rPr>
              <a:t>Participation </a:t>
            </a:r>
            <a:r>
              <a:rPr lang="fr-FR" sz="2000" dirty="0">
                <a:solidFill>
                  <a:srgbClr val="262626"/>
                </a:solidFill>
              </a:rPr>
              <a:t>élargie des équipes pédagogiques aux travaux de la plateforme à travers </a:t>
            </a:r>
            <a:r>
              <a:rPr lang="fr-FR" sz="2000" dirty="0" smtClean="0">
                <a:solidFill>
                  <a:srgbClr val="262626"/>
                </a:solidFill>
              </a:rPr>
              <a:t>les </a:t>
            </a:r>
            <a:r>
              <a:rPr lang="fr-FR" sz="2000" dirty="0">
                <a:solidFill>
                  <a:srgbClr val="262626"/>
                </a:solidFill>
              </a:rPr>
              <a:t>comités opérationnels et plusieurs </a:t>
            </a:r>
            <a:r>
              <a:rPr lang="fr-FR" sz="2000" dirty="0" smtClean="0">
                <a:solidFill>
                  <a:srgbClr val="262626"/>
                </a:solidFill>
              </a:rPr>
              <a:t>groupes de travail</a:t>
            </a:r>
            <a:endParaRPr lang="fr-FR" sz="2000" dirty="0"/>
          </a:p>
          <a:p>
            <a:pPr marL="344487" lvl="1" indent="0">
              <a:buNone/>
            </a:pPr>
            <a:endParaRPr lang="fr-FR" alt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12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314674" y="228339"/>
            <a:ext cx="7811999" cy="571484"/>
          </a:xfrm>
        </p:spPr>
        <p:txBody>
          <a:bodyPr/>
          <a:lstStyle/>
          <a:p>
            <a:r>
              <a:rPr lang="fr-FR" dirty="0" smtClean="0"/>
              <a:t>Un accompagnement des établissements et des équipes pédagogiques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0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Quelques points d’actualité sur FUN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92E2D-2EEF-4D28-95DB-363B0D4C758F}" type="slidenum">
              <a:rPr lang="fr-FR" smtClean="0"/>
              <a:pPr>
                <a:defRPr/>
              </a:pPr>
              <a:t>13</a:t>
            </a:fld>
            <a:endParaRPr lang="fr-FR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971600" y="2400349"/>
            <a:ext cx="1512168" cy="140966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>
                <a:solidFill>
                  <a:schemeClr val="bg1"/>
                </a:solidFill>
                <a:latin typeface="Calibri" pitchFamily="34" charset="0"/>
                <a:cs typeface="+mn-cs"/>
              </a:rPr>
              <a:t>Préfiguration de la structure France Université Numérique </a:t>
            </a:r>
            <a:endParaRPr lang="fr-FR" sz="14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414" name="Content Placeholder 2"/>
          <p:cNvSpPr>
            <a:spLocks noGrp="1"/>
          </p:cNvSpPr>
          <p:nvPr>
            <p:ph idx="1"/>
          </p:nvPr>
        </p:nvSpPr>
        <p:spPr>
          <a:xfrm>
            <a:off x="2552675" y="2400349"/>
            <a:ext cx="5796000" cy="1409662"/>
          </a:xfrm>
          <a:ln>
            <a:solidFill>
              <a:srgbClr val="3976BA"/>
            </a:solidFill>
          </a:ln>
        </p:spPr>
        <p:txBody>
          <a:bodyPr lIns="72000" tIns="36000" rIns="72000" bIns="36000" anchor="ctr" anchorCtr="0"/>
          <a:lstStyle/>
          <a:p>
            <a:pPr marL="177800" lvl="1" indent="-177800" eaLnBrk="1" hangingPunct="1">
              <a:buFont typeface="Wingdings" pitchFamily="2" charset="2"/>
              <a:buChar char="§"/>
            </a:pPr>
            <a:r>
              <a:rPr lang="fr-FR" sz="1400" b="1" dirty="0" smtClean="0"/>
              <a:t>Lancement d’un groupe de travail CPU-CDEFI-MESR </a:t>
            </a:r>
            <a:r>
              <a:rPr lang="fr-FR" sz="1400" dirty="0" smtClean="0"/>
              <a:t>, définition d’un calendrier et conclusions du groupe de travail pour fin mars 2014</a:t>
            </a:r>
            <a:endParaRPr lang="fr-FR" sz="1400" dirty="0" smtClean="0">
              <a:solidFill>
                <a:srgbClr val="FF0000"/>
              </a:solidFill>
            </a:endParaRPr>
          </a:p>
          <a:p>
            <a:pPr marL="177800" lvl="1" indent="-177800" eaLnBrk="1" hangingPunct="1">
              <a:buFont typeface="Wingdings" pitchFamily="2" charset="2"/>
              <a:buChar char="§"/>
            </a:pPr>
            <a:r>
              <a:rPr lang="fr-FR" sz="1400" b="1" dirty="0" smtClean="0"/>
              <a:t>Poursuite des discussions avec : </a:t>
            </a:r>
          </a:p>
          <a:p>
            <a:pPr marL="555625" lvl="2" indent="-177800" eaLnBrk="1" hangingPunct="1"/>
            <a:r>
              <a:rPr lang="fr-FR" sz="1400" dirty="0" smtClean="0"/>
              <a:t>les UNT ;</a:t>
            </a:r>
          </a:p>
          <a:p>
            <a:pPr marL="555625" lvl="2" indent="-177800" eaLnBrk="1" hangingPunct="1"/>
            <a:r>
              <a:rPr lang="fr-FR" sz="1400" dirty="0" smtClean="0"/>
              <a:t>les représentants du secteur privé pour développer des partenariats.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71600" y="3924458"/>
            <a:ext cx="1512168" cy="1142969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>
                <a:solidFill>
                  <a:schemeClr val="bg1"/>
                </a:solidFill>
                <a:latin typeface="Calibri" pitchFamily="34" charset="0"/>
              </a:rPr>
              <a:t>Evolution de la plateforme fun-mooc.fr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52675" y="3924458"/>
            <a:ext cx="5796000" cy="1142969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Calibri" pitchFamily="34" charset="0"/>
              </a:rPr>
              <a:t>Coopération avec </a:t>
            </a:r>
            <a:r>
              <a:rPr lang="fr-FR" sz="1400" b="1" dirty="0" smtClean="0">
                <a:latin typeface="Calibri" pitchFamily="34" charset="0"/>
              </a:rPr>
              <a:t>open-</a:t>
            </a:r>
            <a:r>
              <a:rPr lang="fr-FR" sz="1400" b="1" dirty="0" err="1" smtClean="0">
                <a:latin typeface="Calibri" pitchFamily="34" charset="0"/>
              </a:rPr>
              <a:t>edX</a:t>
            </a:r>
            <a:r>
              <a:rPr lang="fr-FR" sz="1400" b="1" dirty="0" smtClean="0">
                <a:latin typeface="Calibri" pitchFamily="34" charset="0"/>
              </a:rPr>
              <a:t> </a:t>
            </a:r>
            <a:r>
              <a:rPr lang="fr-FR" sz="1400" dirty="0" smtClean="0">
                <a:latin typeface="Calibri" pitchFamily="34" charset="0"/>
              </a:rPr>
              <a:t>pour offrir notamment un </a:t>
            </a:r>
            <a:r>
              <a:rPr lang="fr-FR" sz="1400" dirty="0">
                <a:latin typeface="Calibri" pitchFamily="34" charset="0"/>
              </a:rPr>
              <a:t>appui aux équipes techniques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Calibri" pitchFamily="34" charset="0"/>
              </a:rPr>
              <a:t>Signature d’une convention avec l’AUF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77244" y="1181067"/>
            <a:ext cx="1512168" cy="110483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Moyens financiers pour développer l’offre de </a:t>
            </a:r>
            <a:r>
              <a:rPr lang="fr-FR" sz="1400" b="1" kern="0" cap="small" dirty="0" err="1" smtClean="0">
                <a:solidFill>
                  <a:schemeClr val="bg1"/>
                </a:solidFill>
                <a:latin typeface="Calibri" pitchFamily="34" charset="0"/>
                <a:cs typeface="+mn-cs"/>
              </a:rPr>
              <a:t>mooc</a:t>
            </a:r>
            <a:endParaRPr lang="fr-FR" sz="14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58319" y="1181067"/>
            <a:ext cx="5796000" cy="1104836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Un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appel à projet de 3 M€ 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pour financer des « fabriques de </a:t>
            </a:r>
            <a:r>
              <a:rPr kumimoji="0" lang="fr-FR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MOOCs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 » sur les campus.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Un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fonds de 5M€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pour </a:t>
            </a:r>
            <a:r>
              <a:rPr kumimoji="0" lang="fr-FR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co-financer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la production de </a:t>
            </a:r>
            <a:r>
              <a:rPr kumimoji="0" lang="fr-FR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MOOCs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à destination de la formation professionnelle.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77244" y="5181874"/>
            <a:ext cx="1512168" cy="1142969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>
                <a:solidFill>
                  <a:schemeClr val="bg1"/>
                </a:solidFill>
                <a:latin typeface="Calibri" pitchFamily="34" charset="0"/>
              </a:rPr>
              <a:t>Organisation du premier MOOCAMP français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58319" y="5181874"/>
            <a:ext cx="5796000" cy="1142969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Calibri" pitchFamily="34" charset="0"/>
              </a:rPr>
              <a:t>+100 propositions de </a:t>
            </a:r>
            <a:r>
              <a:rPr lang="fr-FR" sz="1400" b="1" dirty="0" err="1">
                <a:latin typeface="Calibri" pitchFamily="34" charset="0"/>
              </a:rPr>
              <a:t>MOOCs</a:t>
            </a:r>
            <a:endParaRPr lang="fr-FR" sz="1400" b="1" dirty="0"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Calibri" pitchFamily="34" charset="0"/>
              </a:rPr>
              <a:t>+100 </a:t>
            </a:r>
            <a:r>
              <a:rPr lang="fr-FR" sz="1400" b="1" dirty="0" smtClean="0">
                <a:latin typeface="Calibri" pitchFamily="34" charset="0"/>
              </a:rPr>
              <a:t>participants le jour de l’évènement</a:t>
            </a:r>
            <a:endParaRPr lang="fr-FR" sz="1400" b="1" dirty="0"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Calibri" pitchFamily="34" charset="0"/>
              </a:rPr>
              <a:t>3 </a:t>
            </a:r>
            <a:r>
              <a:rPr lang="fr-FR" sz="1400" b="1" dirty="0" err="1">
                <a:latin typeface="Calibri" pitchFamily="34" charset="0"/>
              </a:rPr>
              <a:t>MOOCs</a:t>
            </a:r>
            <a:r>
              <a:rPr lang="fr-FR" sz="1400" b="1" dirty="0">
                <a:latin typeface="Calibri" pitchFamily="34" charset="0"/>
              </a:rPr>
              <a:t> primés</a:t>
            </a:r>
          </a:p>
        </p:txBody>
      </p:sp>
    </p:spTree>
    <p:extLst>
      <p:ext uri="{BB962C8B-B14F-4D97-AF65-F5344CB8AC3E}">
        <p14:creationId xmlns:p14="http://schemas.microsoft.com/office/powerpoint/2010/main" val="25952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77913" eaLnBrk="1" hangingPunct="1"/>
            <a:r>
              <a:rPr lang="fr-FR" dirty="0" smtClean="0"/>
              <a:t>L’ambition de FUN en 2014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A144A-B717-467D-AD3A-BC68DEC3ECD8}" type="slidenum">
              <a:rPr lang="fr-FR" smtClean="0"/>
              <a:pPr>
                <a:defRPr/>
              </a:pPr>
              <a:t>14</a:t>
            </a:fld>
            <a:endParaRPr lang="fr-FR" smtClean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18462170"/>
              </p:ext>
            </p:extLst>
          </p:nvPr>
        </p:nvGraphicFramePr>
        <p:xfrm>
          <a:off x="323528" y="1142807"/>
          <a:ext cx="8496944" cy="5258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8" name="Picture 2" descr="D:\Users\juGIFFAR\Documents\2. Outils\3. Templates et outils utiles\New Age\Bonhommes blanc\6794171-3d-petit-peuple-rejoint-mains-autour-de-la-terre-image-tridimensionnelle-fond-blanc-isole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5750" y="1609497"/>
            <a:ext cx="1366838" cy="130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D:\Users\juGIFFAR\Documents\2. Outils\3. Templates et outils utiles\New Age\Bonhommes blanc\8476453-business-team-work-building-a-puzzle-business-developing-concept-isolat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1" y="1752302"/>
            <a:ext cx="1439863" cy="101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https://encrypted-tbn0.gstatic.com/images?q=tbn:ANd9GcTAcztjbx3tyrlhxAUj6B2hojVnilM1ziqMhXhKQ7Hewqc54Q2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2375" y="1622937"/>
            <a:ext cx="1346200" cy="10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" descr="D:\Users\auaubry\Documents\1- Capgemini\4 - Documents utiles\Trucs et astuces\Cliparts\loup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064" y="5866766"/>
            <a:ext cx="757237" cy="80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3950" y="6598552"/>
            <a:ext cx="381000" cy="213367"/>
          </a:xfrm>
        </p:spPr>
        <p:txBody>
          <a:bodyPr/>
          <a:lstStyle/>
          <a:p>
            <a:fld id="{A47A9EC0-677D-44EE-9851-5BF19997685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314672" y="228331"/>
            <a:ext cx="7811999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kern="0" dirty="0" smtClean="0"/>
              <a:t>Pour conclure : au-delà des MOOC pour FUN</a:t>
            </a:r>
            <a:endParaRPr lang="fr-FR" altLang="fr-FR" sz="24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725311"/>
            <a:ext cx="8443664" cy="393593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976BA"/>
              </a:buClr>
              <a:buSzPct val="80000"/>
              <a:buFont typeface="Wingdings" pitchFamily="2" charset="2"/>
              <a:buChar char="n"/>
              <a:defRPr sz="1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73100" indent="-328613" algn="l" rtl="0" fontAlgn="base">
              <a:spcBef>
                <a:spcPct val="20000"/>
              </a:spcBef>
              <a:spcAft>
                <a:spcPct val="0"/>
              </a:spcAft>
              <a:buClr>
                <a:srgbClr val="ED202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050925" indent="-261938" algn="l" rtl="0" fontAlgn="base">
              <a:spcBef>
                <a:spcPct val="20000"/>
              </a:spcBef>
              <a:spcAft>
                <a:spcPct val="0"/>
              </a:spcAft>
              <a:buClr>
                <a:srgbClr val="3976BA"/>
              </a:buClr>
              <a:buFont typeface="Calibri" pitchFamily="34" charset="0"/>
              <a:buChar char="‐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9725" indent="-257175" algn="l" rtl="0" fontAlgn="base">
              <a:spcBef>
                <a:spcPct val="20000"/>
              </a:spcBef>
              <a:spcAft>
                <a:spcPct val="0"/>
              </a:spcAft>
              <a:buClr>
                <a:srgbClr val="ED2024"/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2066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6638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31210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5782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40354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fr-FR" sz="2400" kern="0" dirty="0" smtClean="0"/>
              <a:t>L’enrichissement du catalogue de </a:t>
            </a:r>
            <a:r>
              <a:rPr lang="fr-FR" sz="2400" kern="0" dirty="0" err="1" smtClean="0"/>
              <a:t>MOOCs</a:t>
            </a:r>
            <a:r>
              <a:rPr lang="fr-FR" sz="2400" kern="0" dirty="0" smtClean="0"/>
              <a:t> et l’élaboration d’une politique éditoriale</a:t>
            </a:r>
          </a:p>
          <a:p>
            <a:pPr eaLnBrk="1" hangingPunct="1"/>
            <a:endParaRPr lang="fr-FR" sz="2400" kern="0" dirty="0"/>
          </a:p>
          <a:p>
            <a:pPr eaLnBrk="1" hangingPunct="1"/>
            <a:r>
              <a:rPr lang="fr-FR" sz="2400" kern="0" dirty="0" smtClean="0"/>
              <a:t>Les enjeux de transformation des formations et des pratiques pédagogiques</a:t>
            </a:r>
          </a:p>
          <a:p>
            <a:pPr eaLnBrk="1" hangingPunct="1"/>
            <a:endParaRPr lang="fr-FR" sz="2000" kern="0" dirty="0" smtClean="0"/>
          </a:p>
          <a:p>
            <a:pPr lvl="1" eaLnBrk="1" hangingPunct="1"/>
            <a:endParaRPr lang="fr-FR" sz="1000" kern="0" dirty="0" smtClean="0"/>
          </a:p>
          <a:p>
            <a:pPr eaLnBrk="1" hangingPunct="1"/>
            <a:r>
              <a:rPr lang="fr-FR" sz="2400" kern="0" dirty="0" smtClean="0"/>
              <a:t>Le développement d’une offre de formations numériques</a:t>
            </a:r>
          </a:p>
        </p:txBody>
      </p:sp>
    </p:spTree>
    <p:extLst>
      <p:ext uri="{BB962C8B-B14F-4D97-AF65-F5344CB8AC3E}">
        <p14:creationId xmlns:p14="http://schemas.microsoft.com/office/powerpoint/2010/main" val="34847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>
                <a:cs typeface="Calibri" pitchFamily="34" charset="0"/>
              </a:rPr>
              <a:t>numérique a fait émerger nouveaux usages et attentes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FB57-A483-4327-9412-764A2C6C3C39}" type="slidenum">
              <a:rPr lang="fr-FR" smtClean="0">
                <a:solidFill>
                  <a:srgbClr val="FFFFFF"/>
                </a:solidFill>
              </a:rPr>
              <a:pPr/>
              <a:t>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98072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3976BA"/>
                </a:solidFill>
                <a:latin typeface="Calibri" pitchFamily="34" charset="0"/>
                <a:cs typeface="Calibri" pitchFamily="34" charset="0"/>
              </a:rPr>
              <a:t> L’Enseignement Supérieur doit évoluer et proposer de nouvelles perspectives </a:t>
            </a:r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299732"/>
              </p:ext>
            </p:extLst>
          </p:nvPr>
        </p:nvGraphicFramePr>
        <p:xfrm>
          <a:off x="1935609" y="2121504"/>
          <a:ext cx="3974967" cy="3255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 bwMode="auto">
          <a:xfrm>
            <a:off x="107504" y="5013176"/>
            <a:ext cx="259298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Evolution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des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4" charset="0"/>
              </a:rPr>
              <a:t>pratiques pédagogiques 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avec et par le numérique</a:t>
            </a:r>
            <a:endParaRPr lang="fr-FR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Oval 6"/>
          <p:cNvSpPr/>
          <p:nvPr/>
        </p:nvSpPr>
        <p:spPr>
          <a:xfrm>
            <a:off x="2027521" y="4529474"/>
            <a:ext cx="252413" cy="250825"/>
          </a:xfrm>
          <a:prstGeom prst="ellipse">
            <a:avLst/>
          </a:prstGeom>
          <a:solidFill>
            <a:srgbClr val="E62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9" name="Oval 7"/>
          <p:cNvSpPr/>
          <p:nvPr/>
        </p:nvSpPr>
        <p:spPr>
          <a:xfrm>
            <a:off x="4516769" y="2048464"/>
            <a:ext cx="250825" cy="2508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5452822" y="5010101"/>
            <a:ext cx="3439658" cy="79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Renforcer son </a:t>
            </a:r>
            <a:r>
              <a:rPr lang="fr-FR" sz="1600" b="1" dirty="0">
                <a:solidFill>
                  <a:srgbClr val="000000"/>
                </a:solidFill>
                <a:latin typeface="Calibri" pitchFamily="34" charset="0"/>
              </a:rPr>
              <a:t>attractivité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pour rester compétitif et proposer une </a:t>
            </a:r>
            <a:r>
              <a:rPr lang="fr-FR" sz="1600" b="1" dirty="0">
                <a:solidFill>
                  <a:srgbClr val="000000"/>
                </a:solidFill>
                <a:latin typeface="Calibri" pitchFamily="34" charset="0"/>
              </a:rPr>
              <a:t>offre de formation adaptée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aux besoins</a:t>
            </a:r>
          </a:p>
        </p:txBody>
      </p:sp>
      <p:sp>
        <p:nvSpPr>
          <p:cNvPr id="11" name="Oval 9"/>
          <p:cNvSpPr/>
          <p:nvPr/>
        </p:nvSpPr>
        <p:spPr>
          <a:xfrm>
            <a:off x="5763437" y="4563060"/>
            <a:ext cx="252413" cy="2524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4815928" y="1844824"/>
            <a:ext cx="4076552" cy="138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Attentes des étudiants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digitaux natifs, </a:t>
            </a:r>
            <a:endParaRPr lang="fr-FR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Besoins de formation tout au long de la vie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Le numérique comme levier pour accroître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fr-FR" sz="1600" b="1" dirty="0">
                <a:solidFill>
                  <a:srgbClr val="000000"/>
                </a:solidFill>
                <a:latin typeface="Calibri" pitchFamily="34" charset="0"/>
              </a:rPr>
              <a:t>réussite des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4" charset="0"/>
              </a:rPr>
              <a:t>étudiants 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et leur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4" charset="0"/>
              </a:rPr>
              <a:t>insertion professionnelle</a:t>
            </a:r>
            <a:endParaRPr lang="fr-FR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14672" y="228330"/>
            <a:ext cx="8361016" cy="571485"/>
          </a:xfrm>
        </p:spPr>
        <p:txBody>
          <a:bodyPr/>
          <a:lstStyle/>
          <a:p>
            <a:r>
              <a:rPr lang="fr-FR" dirty="0"/>
              <a:t>Les chantiers Numériques de l’Enseignement Supérieur et de la Recherche</a:t>
            </a:r>
            <a:endParaRPr lang="fr-FR" altLang="fr-FR" dirty="0" smtClean="0"/>
          </a:p>
        </p:txBody>
      </p:sp>
      <p:sp>
        <p:nvSpPr>
          <p:cNvPr id="11268" name="Rectangle 17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790951" y="2261359"/>
            <a:ext cx="5140325" cy="8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/>
          <a:lstStyle>
            <a:lvl1pPr marL="182563" indent="-18256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1498CB"/>
              </a:buClr>
              <a:buSzPct val="100000"/>
              <a:buFont typeface="Wingdings" pitchFamily="2" charset="2"/>
              <a:buChar char="§"/>
            </a:pPr>
            <a:endParaRPr lang="de-DE" altLang="fr-FR" sz="160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F3AE9-0DA8-40A8-A157-1FAAE9DD9E40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178446" y="1905186"/>
            <a:ext cx="3673475" cy="3657489"/>
          </a:xfrm>
          <a:prstGeom prst="ellipse">
            <a:avLst/>
          </a:prstGeom>
          <a:solidFill>
            <a:srgbClr val="3976BA"/>
          </a:soli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" tIns="18000" rIns="89852" bIns="89852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FFFFFF"/>
                </a:solidFill>
              </a:rPr>
              <a:t>Agenda numérique</a:t>
            </a: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757238" y="3353402"/>
            <a:ext cx="2087562" cy="1980790"/>
          </a:xfrm>
          <a:prstGeom prst="ellipse">
            <a:avLst/>
          </a:prstGeom>
          <a:solidFill>
            <a:srgbClr val="8CB2DC"/>
          </a:soli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" tIns="18000" rIns="89852" bIns="89852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>
                <a:solidFill>
                  <a:srgbClr val="00508F"/>
                </a:solidFill>
              </a:rPr>
              <a:t>Structure FUN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260477" y="4495837"/>
            <a:ext cx="1152525" cy="456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18000" tIns="10800" rIns="18000" bIns="10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>
                <a:solidFill>
                  <a:srgbClr val="000000"/>
                </a:solidFill>
              </a:rPr>
              <a:t>Plateforme MOOC</a:t>
            </a:r>
          </a:p>
        </p:txBody>
      </p:sp>
      <p:sp>
        <p:nvSpPr>
          <p:cNvPr id="11274" name="Line Callout 1 22"/>
          <p:cNvSpPr>
            <a:spLocks/>
          </p:cNvSpPr>
          <p:nvPr/>
        </p:nvSpPr>
        <p:spPr bwMode="auto">
          <a:xfrm>
            <a:off x="4211659" y="1829584"/>
            <a:ext cx="4321175" cy="1295325"/>
          </a:xfrm>
          <a:prstGeom prst="borderCallout1">
            <a:avLst>
              <a:gd name="adj1" fmla="val 9338"/>
              <a:gd name="adj2" fmla="val -1764"/>
              <a:gd name="adj3" fmla="val 55903"/>
              <a:gd name="adj4" fmla="val -40009"/>
            </a:avLst>
          </a:prstGeom>
          <a:solidFill>
            <a:schemeClr val="bg1"/>
          </a:solidFill>
          <a:ln w="19050" algn="ctr">
            <a:solidFill>
              <a:srgbClr val="BDBDBD"/>
            </a:solidFill>
            <a:miter lim="800000"/>
            <a:headEnd/>
            <a:tailEnd/>
          </a:ln>
        </p:spPr>
        <p:txBody>
          <a:bodyPr/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endParaRPr lang="fr-FR" altLang="fr-FR" sz="4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700" dirty="0" smtClean="0">
                <a:solidFill>
                  <a:srgbClr val="4D4D4D"/>
                </a:solidFill>
                <a:latin typeface="Calibri" pitchFamily="34" charset="0"/>
              </a:rPr>
              <a:t>Une stratégie numérique pour l’enseignement supérieur depuis les infrastructures, le système d’information, les services jusqu’aux formations numériques</a:t>
            </a:r>
            <a:endParaRPr lang="fr-FR" altLang="fr-FR" sz="17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1275" name="Line Callout 1 22"/>
          <p:cNvSpPr>
            <a:spLocks/>
          </p:cNvSpPr>
          <p:nvPr/>
        </p:nvSpPr>
        <p:spPr bwMode="auto">
          <a:xfrm>
            <a:off x="4211659" y="3356992"/>
            <a:ext cx="4321175" cy="1523813"/>
          </a:xfrm>
          <a:prstGeom prst="borderCallout1">
            <a:avLst>
              <a:gd name="adj1" fmla="val 9338"/>
              <a:gd name="adj2" fmla="val -1764"/>
              <a:gd name="adj3" fmla="val 41375"/>
              <a:gd name="adj4" fmla="val -46181"/>
            </a:avLst>
          </a:prstGeom>
          <a:solidFill>
            <a:schemeClr val="bg1"/>
          </a:solidFill>
          <a:ln w="19050" algn="ctr">
            <a:solidFill>
              <a:srgbClr val="BDBDBD"/>
            </a:solidFill>
            <a:miter lim="800000"/>
            <a:headEnd/>
            <a:tailEnd/>
          </a:ln>
        </p:spPr>
        <p:txBody>
          <a:bodyPr/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endParaRPr lang="fr-FR" altLang="fr-FR" sz="12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700" dirty="0" smtClean="0">
                <a:solidFill>
                  <a:srgbClr val="4D4D4D"/>
                </a:solidFill>
                <a:latin typeface="Calibri" pitchFamily="34" charset="0"/>
              </a:rPr>
              <a:t>Une structure pour </a:t>
            </a:r>
            <a:r>
              <a:rPr lang="fr-FR" altLang="fr-FR" sz="1700" dirty="0" smtClean="0">
                <a:solidFill>
                  <a:srgbClr val="4D4D4D"/>
                </a:solidFill>
                <a:latin typeface="Calibri" pitchFamily="34" charset="0"/>
              </a:rPr>
              <a:t>accompagner l'évolution des pratiques pédagogiques et  </a:t>
            </a:r>
            <a:r>
              <a:rPr lang="fr-FR" altLang="fr-FR" sz="1700" dirty="0" smtClean="0">
                <a:solidFill>
                  <a:srgbClr val="4D4D4D"/>
                </a:solidFill>
                <a:latin typeface="Calibri" pitchFamily="34" charset="0"/>
              </a:rPr>
              <a:t>la transformation des formations universitaires avec et par le </a:t>
            </a:r>
            <a:r>
              <a:rPr lang="fr-FR" altLang="fr-FR" sz="1700" dirty="0" smtClean="0">
                <a:solidFill>
                  <a:srgbClr val="4D4D4D"/>
                </a:solidFill>
                <a:latin typeface="Calibri" pitchFamily="34" charset="0"/>
              </a:rPr>
              <a:t>numérique </a:t>
            </a:r>
            <a:endParaRPr lang="fr-FR" altLang="fr-FR" sz="17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1276" name="Line Callout 1 22"/>
          <p:cNvSpPr>
            <a:spLocks/>
          </p:cNvSpPr>
          <p:nvPr/>
        </p:nvSpPr>
        <p:spPr bwMode="auto">
          <a:xfrm>
            <a:off x="4211659" y="5105699"/>
            <a:ext cx="4321175" cy="1066837"/>
          </a:xfrm>
          <a:prstGeom prst="borderCallout1">
            <a:avLst>
              <a:gd name="adj1" fmla="val 11338"/>
              <a:gd name="adj2" fmla="val -1764"/>
              <a:gd name="adj3" fmla="val -25356"/>
              <a:gd name="adj4" fmla="val -42653"/>
            </a:avLst>
          </a:prstGeom>
          <a:solidFill>
            <a:schemeClr val="bg1"/>
          </a:solidFill>
          <a:ln w="19050" algn="ctr">
            <a:solidFill>
              <a:srgbClr val="BDBDBD"/>
            </a:solidFill>
            <a:miter lim="800000"/>
            <a:headEnd/>
            <a:tailEnd/>
          </a:ln>
        </p:spPr>
        <p:txBody>
          <a:bodyPr/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endParaRPr lang="fr-FR" altLang="fr-FR" sz="12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700" dirty="0" smtClean="0">
                <a:solidFill>
                  <a:srgbClr val="4D4D4D"/>
                </a:solidFill>
                <a:latin typeface="Calibri" pitchFamily="34" charset="0"/>
              </a:rPr>
              <a:t>Une plateforme au service de la politique éditoriale des établissements</a:t>
            </a:r>
            <a:endParaRPr lang="fr-FR" altLang="fr-FR" sz="1700" dirty="0">
              <a:solidFill>
                <a:srgbClr val="4D4D4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19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314672" y="265228"/>
            <a:ext cx="7811999" cy="571484"/>
          </a:xfrm>
        </p:spPr>
        <p:txBody>
          <a:bodyPr/>
          <a:lstStyle/>
          <a:p>
            <a:r>
              <a:rPr lang="fr-FR" dirty="0"/>
              <a:t>L’ambition de l’enseignement supérieur français autour du </a:t>
            </a:r>
            <a:r>
              <a:rPr lang="fr-FR" dirty="0" smtClean="0"/>
              <a:t>numérique</a:t>
            </a:r>
            <a:endParaRPr lang="fr-FR" dirty="0"/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375275" y="2425700"/>
            <a:ext cx="3733800" cy="2987675"/>
            <a:chOff x="5375722" y="1967955"/>
            <a:chExt cx="3732782" cy="3242081"/>
          </a:xfrm>
        </p:grpSpPr>
        <p:graphicFrame>
          <p:nvGraphicFramePr>
            <p:cNvPr id="38" name="Diagram 37"/>
            <p:cNvGraphicFramePr/>
            <p:nvPr/>
          </p:nvGraphicFramePr>
          <p:xfrm>
            <a:off x="5640486" y="2924944"/>
            <a:ext cx="3312368" cy="22850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8950" name="Rectangle 65"/>
            <p:cNvSpPr>
              <a:spLocks noChangeArrowheads="1"/>
            </p:cNvSpPr>
            <p:nvPr/>
          </p:nvSpPr>
          <p:spPr bwMode="auto">
            <a:xfrm>
              <a:off x="5375722" y="1967955"/>
              <a:ext cx="3732782" cy="95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fr-FR" sz="1400" b="1" i="1">
                  <a:solidFill>
                    <a:srgbClr val="E62E7E"/>
                  </a:solidFill>
                  <a:latin typeface="Calibri" pitchFamily="34" charset="0"/>
                </a:rPr>
                <a:t>Utiliser le numérique comme levier de transformation de l’enseignement supérieur français pour :</a:t>
              </a:r>
            </a:p>
          </p:txBody>
        </p:sp>
      </p:grpSp>
      <p:sp>
        <p:nvSpPr>
          <p:cNvPr id="45" name="Pentagon 44"/>
          <p:cNvSpPr/>
          <p:nvPr/>
        </p:nvSpPr>
        <p:spPr bwMode="auto">
          <a:xfrm>
            <a:off x="1311275" y="1425576"/>
            <a:ext cx="2973388" cy="360363"/>
          </a:xfrm>
          <a:prstGeom prst="homePlate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cap="small" dirty="0" err="1">
                <a:latin typeface="Calibri" pitchFamily="34" charset="0"/>
                <a:ea typeface="+mn-ea"/>
                <a:cs typeface="Calibri" pitchFamily="34" charset="0"/>
              </a:rPr>
              <a:t>Deux</a:t>
            </a:r>
            <a:r>
              <a:rPr lang="en-US" sz="1600" b="1" i="1" kern="0" cap="small" dirty="0">
                <a:latin typeface="Calibri" pitchFamily="34" charset="0"/>
                <a:ea typeface="+mn-ea"/>
                <a:cs typeface="Calibri" pitchFamily="34" charset="0"/>
              </a:rPr>
              <a:t> axes de transformation…</a:t>
            </a:r>
          </a:p>
        </p:txBody>
      </p:sp>
      <p:sp>
        <p:nvSpPr>
          <p:cNvPr id="38917" name="Rectangle 79"/>
          <p:cNvSpPr>
            <a:spLocks noChangeArrowheads="1"/>
          </p:cNvSpPr>
          <p:nvPr/>
        </p:nvSpPr>
        <p:spPr bwMode="auto">
          <a:xfrm>
            <a:off x="930277" y="2120901"/>
            <a:ext cx="4035425" cy="16557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99C3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fr-FR" sz="4400">
              <a:solidFill>
                <a:srgbClr val="0099C3"/>
              </a:solidFill>
            </a:endParaRPr>
          </a:p>
        </p:txBody>
      </p:sp>
      <p:sp>
        <p:nvSpPr>
          <p:cNvPr id="38918" name="Rectangle 43"/>
          <p:cNvSpPr>
            <a:spLocks noChangeArrowheads="1"/>
          </p:cNvSpPr>
          <p:nvPr/>
        </p:nvSpPr>
        <p:spPr bwMode="auto">
          <a:xfrm>
            <a:off x="971550" y="2120900"/>
            <a:ext cx="3995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99C3"/>
                </a:solidFill>
                <a:latin typeface="Calibri" pitchFamily="34" charset="0"/>
              </a:rPr>
              <a:t>Faciliter le parcours étudiant grâce au numérique</a:t>
            </a:r>
          </a:p>
        </p:txBody>
      </p:sp>
      <p:pic>
        <p:nvPicPr>
          <p:cNvPr id="38919" name="Picture 3" descr="D:\Users\juGIFFAR\Documents\2. Outils\3. Templates et outils utiles\New Age\Bonhommes blanc\12007231-etudiant-3d-vetu-de-chapeau-et-une-robe-le-jour-de-l-39-obtention-du-diplome-rendus-a-haute-resolut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375" y="2779714"/>
            <a:ext cx="533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920" name="Curved Connector 47"/>
          <p:cNvCxnSpPr>
            <a:cxnSpLocks noChangeShapeType="1"/>
          </p:cNvCxnSpPr>
          <p:nvPr/>
        </p:nvCxnSpPr>
        <p:spPr bwMode="auto">
          <a:xfrm>
            <a:off x="1616077" y="3028951"/>
            <a:ext cx="3095625" cy="549275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1" name="Oval 56"/>
          <p:cNvSpPr>
            <a:spLocks noChangeArrowheads="1"/>
          </p:cNvSpPr>
          <p:nvPr/>
        </p:nvSpPr>
        <p:spPr bwMode="auto">
          <a:xfrm>
            <a:off x="1819277" y="2968625"/>
            <a:ext cx="142875" cy="142875"/>
          </a:xfrm>
          <a:prstGeom prst="ellipse">
            <a:avLst/>
          </a:prstGeom>
          <a:solidFill>
            <a:srgbClr val="0099C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fr-FR" sz="4400">
              <a:solidFill>
                <a:srgbClr val="0099C3"/>
              </a:solidFill>
            </a:endParaRPr>
          </a:p>
        </p:txBody>
      </p:sp>
      <p:sp>
        <p:nvSpPr>
          <p:cNvPr id="38922" name="Rectangle 59"/>
          <p:cNvSpPr>
            <a:spLocks noChangeArrowheads="1"/>
          </p:cNvSpPr>
          <p:nvPr/>
        </p:nvSpPr>
        <p:spPr bwMode="auto">
          <a:xfrm>
            <a:off x="1522413" y="2713039"/>
            <a:ext cx="99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latin typeface="Calibri" pitchFamily="34" charset="0"/>
              </a:rPr>
              <a:t>Orientation</a:t>
            </a:r>
          </a:p>
        </p:txBody>
      </p:sp>
      <p:sp>
        <p:nvSpPr>
          <p:cNvPr id="38923" name="Oval 61"/>
          <p:cNvSpPr>
            <a:spLocks noChangeArrowheads="1"/>
          </p:cNvSpPr>
          <p:nvPr/>
        </p:nvSpPr>
        <p:spPr bwMode="auto">
          <a:xfrm>
            <a:off x="2982913" y="3133725"/>
            <a:ext cx="144462" cy="142875"/>
          </a:xfrm>
          <a:prstGeom prst="ellipse">
            <a:avLst/>
          </a:prstGeom>
          <a:solidFill>
            <a:srgbClr val="0099C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fr-FR" sz="4400">
              <a:solidFill>
                <a:srgbClr val="0099C3"/>
              </a:solidFill>
            </a:endParaRPr>
          </a:p>
        </p:txBody>
      </p:sp>
      <p:sp>
        <p:nvSpPr>
          <p:cNvPr id="38924" name="Rectangle 62"/>
          <p:cNvSpPr>
            <a:spLocks noChangeArrowheads="1"/>
          </p:cNvSpPr>
          <p:nvPr/>
        </p:nvSpPr>
        <p:spPr bwMode="auto">
          <a:xfrm>
            <a:off x="2255838" y="3205164"/>
            <a:ext cx="99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latin typeface="Calibri" pitchFamily="34" charset="0"/>
              </a:rPr>
              <a:t>Formation</a:t>
            </a:r>
          </a:p>
        </p:txBody>
      </p:sp>
      <p:sp>
        <p:nvSpPr>
          <p:cNvPr id="38925" name="Oval 65"/>
          <p:cNvSpPr>
            <a:spLocks noChangeArrowheads="1"/>
          </p:cNvSpPr>
          <p:nvPr/>
        </p:nvSpPr>
        <p:spPr bwMode="auto">
          <a:xfrm>
            <a:off x="4038602" y="3489326"/>
            <a:ext cx="144463" cy="144463"/>
          </a:xfrm>
          <a:prstGeom prst="ellipse">
            <a:avLst/>
          </a:prstGeom>
          <a:solidFill>
            <a:srgbClr val="0099C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fr-FR" sz="4400">
              <a:solidFill>
                <a:srgbClr val="0099C3"/>
              </a:solidFill>
            </a:endParaRPr>
          </a:p>
        </p:txBody>
      </p:sp>
      <p:sp>
        <p:nvSpPr>
          <p:cNvPr id="38926" name="Rectangle 74"/>
          <p:cNvSpPr>
            <a:spLocks noChangeArrowheads="1"/>
          </p:cNvSpPr>
          <p:nvPr/>
        </p:nvSpPr>
        <p:spPr bwMode="auto">
          <a:xfrm>
            <a:off x="3513138" y="3040064"/>
            <a:ext cx="122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latin typeface="Calibri" pitchFamily="34" charset="0"/>
              </a:rPr>
              <a:t>Insertion professionnelle</a:t>
            </a:r>
          </a:p>
        </p:txBody>
      </p:sp>
      <p:sp>
        <p:nvSpPr>
          <p:cNvPr id="38927" name="Rectangle 81"/>
          <p:cNvSpPr>
            <a:spLocks noChangeArrowheads="1"/>
          </p:cNvSpPr>
          <p:nvPr/>
        </p:nvSpPr>
        <p:spPr bwMode="auto">
          <a:xfrm>
            <a:off x="930277" y="4090989"/>
            <a:ext cx="4035425" cy="18462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99C3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fr-FR" sz="4400">
              <a:solidFill>
                <a:srgbClr val="0099C3"/>
              </a:solidFill>
            </a:endParaRPr>
          </a:p>
        </p:txBody>
      </p:sp>
      <p:sp>
        <p:nvSpPr>
          <p:cNvPr id="38928" name="Rectangle 82"/>
          <p:cNvSpPr>
            <a:spLocks noChangeArrowheads="1"/>
          </p:cNvSpPr>
          <p:nvPr/>
        </p:nvSpPr>
        <p:spPr bwMode="auto">
          <a:xfrm>
            <a:off x="971550" y="4106864"/>
            <a:ext cx="3995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99C3"/>
                </a:solidFill>
                <a:latin typeface="Calibri" pitchFamily="34" charset="0"/>
              </a:rPr>
              <a:t>Mettre le numérique au cœur des activités des équipes pédagogiques 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 flipV="1">
            <a:off x="1042988" y="4392613"/>
            <a:ext cx="3816350" cy="1492250"/>
            <a:chOff x="3127648" y="5375275"/>
            <a:chExt cx="2438400" cy="1006475"/>
          </a:xfrm>
        </p:grpSpPr>
        <p:sp>
          <p:nvSpPr>
            <p:cNvPr id="38943" name="Rectangle 9"/>
            <p:cNvSpPr>
              <a:spLocks noChangeArrowheads="1"/>
            </p:cNvSpPr>
            <p:nvPr/>
          </p:nvSpPr>
          <p:spPr bwMode="auto">
            <a:xfrm>
              <a:off x="3127648" y="5375276"/>
              <a:ext cx="2438400" cy="574004"/>
            </a:xfrm>
            <a:prstGeom prst="rect">
              <a:avLst/>
            </a:pr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8944" name="Freeform 10"/>
            <p:cNvSpPr>
              <a:spLocks/>
            </p:cNvSpPr>
            <p:nvPr/>
          </p:nvSpPr>
          <p:spPr bwMode="auto">
            <a:xfrm>
              <a:off x="3127648" y="5375275"/>
              <a:ext cx="1026193" cy="808038"/>
            </a:xfrm>
            <a:custGeom>
              <a:avLst/>
              <a:gdLst>
                <a:gd name="T0" fmla="*/ 0 w 646"/>
                <a:gd name="T1" fmla="*/ 0 h 503"/>
                <a:gd name="T2" fmla="*/ 0 w 646"/>
                <a:gd name="T3" fmla="*/ 503 h 503"/>
                <a:gd name="T4" fmla="*/ 181 w 646"/>
                <a:gd name="T5" fmla="*/ 503 h 503"/>
                <a:gd name="T6" fmla="*/ 181 w 646"/>
                <a:gd name="T7" fmla="*/ 496 h 503"/>
                <a:gd name="T8" fmla="*/ 181 w 646"/>
                <a:gd name="T9" fmla="*/ 483 h 503"/>
                <a:gd name="T10" fmla="*/ 181 w 646"/>
                <a:gd name="T11" fmla="*/ 455 h 503"/>
                <a:gd name="T12" fmla="*/ 181 w 646"/>
                <a:gd name="T13" fmla="*/ 427 h 503"/>
                <a:gd name="T14" fmla="*/ 188 w 646"/>
                <a:gd name="T15" fmla="*/ 407 h 503"/>
                <a:gd name="T16" fmla="*/ 202 w 646"/>
                <a:gd name="T17" fmla="*/ 393 h 503"/>
                <a:gd name="T18" fmla="*/ 215 w 646"/>
                <a:gd name="T19" fmla="*/ 379 h 503"/>
                <a:gd name="T20" fmla="*/ 236 w 646"/>
                <a:gd name="T21" fmla="*/ 372 h 503"/>
                <a:gd name="T22" fmla="*/ 271 w 646"/>
                <a:gd name="T23" fmla="*/ 372 h 503"/>
                <a:gd name="T24" fmla="*/ 306 w 646"/>
                <a:gd name="T25" fmla="*/ 386 h 503"/>
                <a:gd name="T26" fmla="*/ 327 w 646"/>
                <a:gd name="T27" fmla="*/ 407 h 503"/>
                <a:gd name="T28" fmla="*/ 334 w 646"/>
                <a:gd name="T29" fmla="*/ 421 h 503"/>
                <a:gd name="T30" fmla="*/ 334 w 646"/>
                <a:gd name="T31" fmla="*/ 434 h 503"/>
                <a:gd name="T32" fmla="*/ 334 w 646"/>
                <a:gd name="T33" fmla="*/ 448 h 503"/>
                <a:gd name="T34" fmla="*/ 334 w 646"/>
                <a:gd name="T35" fmla="*/ 462 h 503"/>
                <a:gd name="T36" fmla="*/ 327 w 646"/>
                <a:gd name="T37" fmla="*/ 483 h 503"/>
                <a:gd name="T38" fmla="*/ 334 w 646"/>
                <a:gd name="T39" fmla="*/ 503 h 503"/>
                <a:gd name="T40" fmla="*/ 514 w 646"/>
                <a:gd name="T41" fmla="*/ 503 h 503"/>
                <a:gd name="T42" fmla="*/ 514 w 646"/>
                <a:gd name="T43" fmla="*/ 324 h 503"/>
                <a:gd name="T44" fmla="*/ 514 w 646"/>
                <a:gd name="T45" fmla="*/ 317 h 503"/>
                <a:gd name="T46" fmla="*/ 528 w 646"/>
                <a:gd name="T47" fmla="*/ 310 h 503"/>
                <a:gd name="T48" fmla="*/ 549 w 646"/>
                <a:gd name="T49" fmla="*/ 317 h 503"/>
                <a:gd name="T50" fmla="*/ 577 w 646"/>
                <a:gd name="T51" fmla="*/ 317 h 503"/>
                <a:gd name="T52" fmla="*/ 604 w 646"/>
                <a:gd name="T53" fmla="*/ 310 h 503"/>
                <a:gd name="T54" fmla="*/ 625 w 646"/>
                <a:gd name="T55" fmla="*/ 289 h 503"/>
                <a:gd name="T56" fmla="*/ 639 w 646"/>
                <a:gd name="T57" fmla="*/ 269 h 503"/>
                <a:gd name="T58" fmla="*/ 646 w 646"/>
                <a:gd name="T59" fmla="*/ 234 h 503"/>
                <a:gd name="T60" fmla="*/ 632 w 646"/>
                <a:gd name="T61" fmla="*/ 207 h 503"/>
                <a:gd name="T62" fmla="*/ 611 w 646"/>
                <a:gd name="T63" fmla="*/ 179 h 503"/>
                <a:gd name="T64" fmla="*/ 584 w 646"/>
                <a:gd name="T65" fmla="*/ 165 h 503"/>
                <a:gd name="T66" fmla="*/ 556 w 646"/>
                <a:gd name="T67" fmla="*/ 165 h 503"/>
                <a:gd name="T68" fmla="*/ 528 w 646"/>
                <a:gd name="T69" fmla="*/ 172 h 503"/>
                <a:gd name="T70" fmla="*/ 514 w 646"/>
                <a:gd name="T71" fmla="*/ 165 h 503"/>
                <a:gd name="T72" fmla="*/ 514 w 646"/>
                <a:gd name="T73" fmla="*/ 0 h 503"/>
                <a:gd name="T74" fmla="*/ 0 w 646"/>
                <a:gd name="T75" fmla="*/ 0 h 5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6"/>
                <a:gd name="T115" fmla="*/ 0 h 503"/>
                <a:gd name="T116" fmla="*/ 646 w 646"/>
                <a:gd name="T117" fmla="*/ 503 h 5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6" h="503">
                  <a:moveTo>
                    <a:pt x="0" y="0"/>
                  </a:moveTo>
                  <a:lnTo>
                    <a:pt x="0" y="503"/>
                  </a:lnTo>
                  <a:lnTo>
                    <a:pt x="181" y="503"/>
                  </a:lnTo>
                  <a:lnTo>
                    <a:pt x="181" y="496"/>
                  </a:lnTo>
                  <a:lnTo>
                    <a:pt x="181" y="483"/>
                  </a:lnTo>
                  <a:lnTo>
                    <a:pt x="181" y="455"/>
                  </a:lnTo>
                  <a:lnTo>
                    <a:pt x="181" y="427"/>
                  </a:lnTo>
                  <a:lnTo>
                    <a:pt x="188" y="407"/>
                  </a:lnTo>
                  <a:lnTo>
                    <a:pt x="202" y="393"/>
                  </a:lnTo>
                  <a:lnTo>
                    <a:pt x="215" y="379"/>
                  </a:lnTo>
                  <a:lnTo>
                    <a:pt x="236" y="372"/>
                  </a:lnTo>
                  <a:lnTo>
                    <a:pt x="271" y="372"/>
                  </a:lnTo>
                  <a:lnTo>
                    <a:pt x="306" y="386"/>
                  </a:lnTo>
                  <a:lnTo>
                    <a:pt x="327" y="407"/>
                  </a:lnTo>
                  <a:lnTo>
                    <a:pt x="334" y="421"/>
                  </a:lnTo>
                  <a:lnTo>
                    <a:pt x="334" y="434"/>
                  </a:lnTo>
                  <a:lnTo>
                    <a:pt x="334" y="448"/>
                  </a:lnTo>
                  <a:lnTo>
                    <a:pt x="334" y="462"/>
                  </a:lnTo>
                  <a:lnTo>
                    <a:pt x="327" y="483"/>
                  </a:lnTo>
                  <a:lnTo>
                    <a:pt x="334" y="503"/>
                  </a:lnTo>
                  <a:lnTo>
                    <a:pt x="514" y="503"/>
                  </a:lnTo>
                  <a:lnTo>
                    <a:pt x="514" y="324"/>
                  </a:lnTo>
                  <a:lnTo>
                    <a:pt x="514" y="317"/>
                  </a:lnTo>
                  <a:lnTo>
                    <a:pt x="528" y="310"/>
                  </a:lnTo>
                  <a:lnTo>
                    <a:pt x="549" y="317"/>
                  </a:lnTo>
                  <a:lnTo>
                    <a:pt x="577" y="317"/>
                  </a:lnTo>
                  <a:lnTo>
                    <a:pt x="604" y="310"/>
                  </a:lnTo>
                  <a:lnTo>
                    <a:pt x="625" y="289"/>
                  </a:lnTo>
                  <a:lnTo>
                    <a:pt x="639" y="269"/>
                  </a:lnTo>
                  <a:lnTo>
                    <a:pt x="646" y="234"/>
                  </a:lnTo>
                  <a:lnTo>
                    <a:pt x="632" y="207"/>
                  </a:lnTo>
                  <a:lnTo>
                    <a:pt x="611" y="179"/>
                  </a:lnTo>
                  <a:lnTo>
                    <a:pt x="584" y="165"/>
                  </a:lnTo>
                  <a:lnTo>
                    <a:pt x="556" y="165"/>
                  </a:lnTo>
                  <a:lnTo>
                    <a:pt x="528" y="172"/>
                  </a:lnTo>
                  <a:lnTo>
                    <a:pt x="514" y="165"/>
                  </a:lnTo>
                  <a:lnTo>
                    <a:pt x="514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5" name="Freeform 11"/>
            <p:cNvSpPr>
              <a:spLocks/>
            </p:cNvSpPr>
            <p:nvPr/>
          </p:nvSpPr>
          <p:spPr bwMode="auto">
            <a:xfrm>
              <a:off x="3933035" y="5375275"/>
              <a:ext cx="1015073" cy="1006475"/>
            </a:xfrm>
            <a:custGeom>
              <a:avLst/>
              <a:gdLst>
                <a:gd name="T0" fmla="*/ 0 w 639"/>
                <a:gd name="T1" fmla="*/ 0 h 634"/>
                <a:gd name="T2" fmla="*/ 7 w 639"/>
                <a:gd name="T3" fmla="*/ 172 h 634"/>
                <a:gd name="T4" fmla="*/ 49 w 639"/>
                <a:gd name="T5" fmla="*/ 165 h 634"/>
                <a:gd name="T6" fmla="*/ 101 w 639"/>
                <a:gd name="T7" fmla="*/ 176 h 634"/>
                <a:gd name="T8" fmla="*/ 125 w 639"/>
                <a:gd name="T9" fmla="*/ 207 h 634"/>
                <a:gd name="T10" fmla="*/ 132 w 639"/>
                <a:gd name="T11" fmla="*/ 241 h 634"/>
                <a:gd name="T12" fmla="*/ 118 w 639"/>
                <a:gd name="T13" fmla="*/ 289 h 634"/>
                <a:gd name="T14" fmla="*/ 84 w 639"/>
                <a:gd name="T15" fmla="*/ 317 h 634"/>
                <a:gd name="T16" fmla="*/ 58 w 639"/>
                <a:gd name="T17" fmla="*/ 320 h 634"/>
                <a:gd name="T18" fmla="*/ 28 w 639"/>
                <a:gd name="T19" fmla="*/ 310 h 634"/>
                <a:gd name="T20" fmla="*/ 0 w 639"/>
                <a:gd name="T21" fmla="*/ 317 h 634"/>
                <a:gd name="T22" fmla="*/ 0 w 639"/>
                <a:gd name="T23" fmla="*/ 503 h 634"/>
                <a:gd name="T24" fmla="*/ 195 w 639"/>
                <a:gd name="T25" fmla="*/ 517 h 634"/>
                <a:gd name="T26" fmla="*/ 188 w 639"/>
                <a:gd name="T27" fmla="*/ 559 h 634"/>
                <a:gd name="T28" fmla="*/ 215 w 639"/>
                <a:gd name="T29" fmla="*/ 614 h 634"/>
                <a:gd name="T30" fmla="*/ 271 w 639"/>
                <a:gd name="T31" fmla="*/ 634 h 634"/>
                <a:gd name="T32" fmla="*/ 327 w 639"/>
                <a:gd name="T33" fmla="*/ 600 h 634"/>
                <a:gd name="T34" fmla="*/ 341 w 639"/>
                <a:gd name="T35" fmla="*/ 545 h 634"/>
                <a:gd name="T36" fmla="*/ 341 w 639"/>
                <a:gd name="T37" fmla="*/ 503 h 634"/>
                <a:gd name="T38" fmla="*/ 514 w 639"/>
                <a:gd name="T39" fmla="*/ 483 h 634"/>
                <a:gd name="T40" fmla="*/ 514 w 639"/>
                <a:gd name="T41" fmla="*/ 441 h 634"/>
                <a:gd name="T42" fmla="*/ 514 w 639"/>
                <a:gd name="T43" fmla="*/ 338 h 634"/>
                <a:gd name="T44" fmla="*/ 514 w 639"/>
                <a:gd name="T45" fmla="*/ 317 h 634"/>
                <a:gd name="T46" fmla="*/ 542 w 639"/>
                <a:gd name="T47" fmla="*/ 317 h 634"/>
                <a:gd name="T48" fmla="*/ 618 w 639"/>
                <a:gd name="T49" fmla="*/ 303 h 634"/>
                <a:gd name="T50" fmla="*/ 639 w 639"/>
                <a:gd name="T51" fmla="*/ 248 h 634"/>
                <a:gd name="T52" fmla="*/ 639 w 639"/>
                <a:gd name="T53" fmla="*/ 207 h 634"/>
                <a:gd name="T54" fmla="*/ 618 w 639"/>
                <a:gd name="T55" fmla="*/ 179 h 634"/>
                <a:gd name="T56" fmla="*/ 577 w 639"/>
                <a:gd name="T57" fmla="*/ 165 h 634"/>
                <a:gd name="T58" fmla="*/ 528 w 639"/>
                <a:gd name="T59" fmla="*/ 172 h 634"/>
                <a:gd name="T60" fmla="*/ 514 w 639"/>
                <a:gd name="T61" fmla="*/ 165 h 634"/>
                <a:gd name="T62" fmla="*/ 514 w 639"/>
                <a:gd name="T63" fmla="*/ 0 h 6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9"/>
                <a:gd name="T97" fmla="*/ 0 h 634"/>
                <a:gd name="T98" fmla="*/ 639 w 639"/>
                <a:gd name="T99" fmla="*/ 634 h 6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9" h="634">
                  <a:moveTo>
                    <a:pt x="514" y="0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7" y="172"/>
                  </a:lnTo>
                  <a:lnTo>
                    <a:pt x="21" y="172"/>
                  </a:lnTo>
                  <a:lnTo>
                    <a:pt x="49" y="165"/>
                  </a:lnTo>
                  <a:lnTo>
                    <a:pt x="84" y="172"/>
                  </a:lnTo>
                  <a:lnTo>
                    <a:pt x="101" y="176"/>
                  </a:lnTo>
                  <a:lnTo>
                    <a:pt x="111" y="186"/>
                  </a:lnTo>
                  <a:lnTo>
                    <a:pt x="125" y="207"/>
                  </a:lnTo>
                  <a:lnTo>
                    <a:pt x="132" y="227"/>
                  </a:lnTo>
                  <a:lnTo>
                    <a:pt x="132" y="241"/>
                  </a:lnTo>
                  <a:lnTo>
                    <a:pt x="132" y="262"/>
                  </a:lnTo>
                  <a:lnTo>
                    <a:pt x="118" y="289"/>
                  </a:lnTo>
                  <a:lnTo>
                    <a:pt x="97" y="310"/>
                  </a:lnTo>
                  <a:lnTo>
                    <a:pt x="84" y="317"/>
                  </a:lnTo>
                  <a:lnTo>
                    <a:pt x="70" y="317"/>
                  </a:lnTo>
                  <a:lnTo>
                    <a:pt x="58" y="320"/>
                  </a:lnTo>
                  <a:lnTo>
                    <a:pt x="46" y="319"/>
                  </a:lnTo>
                  <a:lnTo>
                    <a:pt x="28" y="310"/>
                  </a:lnTo>
                  <a:lnTo>
                    <a:pt x="21" y="310"/>
                  </a:lnTo>
                  <a:lnTo>
                    <a:pt x="0" y="317"/>
                  </a:lnTo>
                  <a:lnTo>
                    <a:pt x="0" y="324"/>
                  </a:lnTo>
                  <a:lnTo>
                    <a:pt x="0" y="503"/>
                  </a:lnTo>
                  <a:lnTo>
                    <a:pt x="188" y="503"/>
                  </a:lnTo>
                  <a:lnTo>
                    <a:pt x="195" y="517"/>
                  </a:lnTo>
                  <a:lnTo>
                    <a:pt x="188" y="538"/>
                  </a:lnTo>
                  <a:lnTo>
                    <a:pt x="188" y="559"/>
                  </a:lnTo>
                  <a:lnTo>
                    <a:pt x="195" y="593"/>
                  </a:lnTo>
                  <a:lnTo>
                    <a:pt x="215" y="614"/>
                  </a:lnTo>
                  <a:lnTo>
                    <a:pt x="236" y="628"/>
                  </a:lnTo>
                  <a:lnTo>
                    <a:pt x="271" y="634"/>
                  </a:lnTo>
                  <a:lnTo>
                    <a:pt x="306" y="621"/>
                  </a:lnTo>
                  <a:lnTo>
                    <a:pt x="327" y="600"/>
                  </a:lnTo>
                  <a:lnTo>
                    <a:pt x="341" y="572"/>
                  </a:lnTo>
                  <a:lnTo>
                    <a:pt x="341" y="545"/>
                  </a:lnTo>
                  <a:lnTo>
                    <a:pt x="334" y="517"/>
                  </a:lnTo>
                  <a:lnTo>
                    <a:pt x="341" y="503"/>
                  </a:lnTo>
                  <a:lnTo>
                    <a:pt x="514" y="503"/>
                  </a:lnTo>
                  <a:lnTo>
                    <a:pt x="514" y="483"/>
                  </a:lnTo>
                  <a:lnTo>
                    <a:pt x="514" y="462"/>
                  </a:lnTo>
                  <a:lnTo>
                    <a:pt x="514" y="441"/>
                  </a:lnTo>
                  <a:lnTo>
                    <a:pt x="514" y="386"/>
                  </a:lnTo>
                  <a:lnTo>
                    <a:pt x="514" y="338"/>
                  </a:lnTo>
                  <a:lnTo>
                    <a:pt x="514" y="324"/>
                  </a:lnTo>
                  <a:lnTo>
                    <a:pt x="514" y="317"/>
                  </a:lnTo>
                  <a:lnTo>
                    <a:pt x="528" y="310"/>
                  </a:lnTo>
                  <a:lnTo>
                    <a:pt x="542" y="317"/>
                  </a:lnTo>
                  <a:lnTo>
                    <a:pt x="584" y="317"/>
                  </a:lnTo>
                  <a:lnTo>
                    <a:pt x="618" y="303"/>
                  </a:lnTo>
                  <a:lnTo>
                    <a:pt x="632" y="283"/>
                  </a:lnTo>
                  <a:lnTo>
                    <a:pt x="639" y="248"/>
                  </a:lnTo>
                  <a:lnTo>
                    <a:pt x="639" y="227"/>
                  </a:lnTo>
                  <a:lnTo>
                    <a:pt x="639" y="207"/>
                  </a:lnTo>
                  <a:lnTo>
                    <a:pt x="625" y="193"/>
                  </a:lnTo>
                  <a:lnTo>
                    <a:pt x="618" y="179"/>
                  </a:lnTo>
                  <a:lnTo>
                    <a:pt x="604" y="172"/>
                  </a:lnTo>
                  <a:lnTo>
                    <a:pt x="577" y="165"/>
                  </a:lnTo>
                  <a:lnTo>
                    <a:pt x="556" y="165"/>
                  </a:lnTo>
                  <a:lnTo>
                    <a:pt x="528" y="172"/>
                  </a:lnTo>
                  <a:lnTo>
                    <a:pt x="514" y="172"/>
                  </a:lnTo>
                  <a:lnTo>
                    <a:pt x="514" y="165"/>
                  </a:lnTo>
                  <a:lnTo>
                    <a:pt x="514" y="158"/>
                  </a:lnTo>
                  <a:lnTo>
                    <a:pt x="514" y="0"/>
                  </a:lnTo>
                  <a:close/>
                </a:path>
              </a:pathLst>
            </a:cu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6" name="Freeform 12"/>
            <p:cNvSpPr>
              <a:spLocks/>
            </p:cNvSpPr>
            <p:nvPr/>
          </p:nvSpPr>
          <p:spPr bwMode="auto">
            <a:xfrm>
              <a:off x="3933035" y="5375275"/>
              <a:ext cx="1015073" cy="1006475"/>
            </a:xfrm>
            <a:custGeom>
              <a:avLst/>
              <a:gdLst>
                <a:gd name="T0" fmla="*/ 0 w 639"/>
                <a:gd name="T1" fmla="*/ 0 h 634"/>
                <a:gd name="T2" fmla="*/ 7 w 639"/>
                <a:gd name="T3" fmla="*/ 172 h 634"/>
                <a:gd name="T4" fmla="*/ 49 w 639"/>
                <a:gd name="T5" fmla="*/ 165 h 634"/>
                <a:gd name="T6" fmla="*/ 97 w 639"/>
                <a:gd name="T7" fmla="*/ 172 h 634"/>
                <a:gd name="T8" fmla="*/ 125 w 639"/>
                <a:gd name="T9" fmla="*/ 207 h 634"/>
                <a:gd name="T10" fmla="*/ 132 w 639"/>
                <a:gd name="T11" fmla="*/ 241 h 634"/>
                <a:gd name="T12" fmla="*/ 118 w 639"/>
                <a:gd name="T13" fmla="*/ 289 h 634"/>
                <a:gd name="T14" fmla="*/ 84 w 639"/>
                <a:gd name="T15" fmla="*/ 317 h 634"/>
                <a:gd name="T16" fmla="*/ 58 w 639"/>
                <a:gd name="T17" fmla="*/ 320 h 634"/>
                <a:gd name="T18" fmla="*/ 28 w 639"/>
                <a:gd name="T19" fmla="*/ 310 h 634"/>
                <a:gd name="T20" fmla="*/ 0 w 639"/>
                <a:gd name="T21" fmla="*/ 317 h 634"/>
                <a:gd name="T22" fmla="*/ 0 w 639"/>
                <a:gd name="T23" fmla="*/ 503 h 634"/>
                <a:gd name="T24" fmla="*/ 195 w 639"/>
                <a:gd name="T25" fmla="*/ 517 h 634"/>
                <a:gd name="T26" fmla="*/ 188 w 639"/>
                <a:gd name="T27" fmla="*/ 559 h 634"/>
                <a:gd name="T28" fmla="*/ 215 w 639"/>
                <a:gd name="T29" fmla="*/ 614 h 634"/>
                <a:gd name="T30" fmla="*/ 271 w 639"/>
                <a:gd name="T31" fmla="*/ 634 h 634"/>
                <a:gd name="T32" fmla="*/ 327 w 639"/>
                <a:gd name="T33" fmla="*/ 600 h 634"/>
                <a:gd name="T34" fmla="*/ 341 w 639"/>
                <a:gd name="T35" fmla="*/ 545 h 634"/>
                <a:gd name="T36" fmla="*/ 341 w 639"/>
                <a:gd name="T37" fmla="*/ 503 h 634"/>
                <a:gd name="T38" fmla="*/ 514 w 639"/>
                <a:gd name="T39" fmla="*/ 483 h 634"/>
                <a:gd name="T40" fmla="*/ 514 w 639"/>
                <a:gd name="T41" fmla="*/ 441 h 634"/>
                <a:gd name="T42" fmla="*/ 514 w 639"/>
                <a:gd name="T43" fmla="*/ 338 h 634"/>
                <a:gd name="T44" fmla="*/ 514 w 639"/>
                <a:gd name="T45" fmla="*/ 317 h 634"/>
                <a:gd name="T46" fmla="*/ 542 w 639"/>
                <a:gd name="T47" fmla="*/ 317 h 634"/>
                <a:gd name="T48" fmla="*/ 618 w 639"/>
                <a:gd name="T49" fmla="*/ 303 h 634"/>
                <a:gd name="T50" fmla="*/ 639 w 639"/>
                <a:gd name="T51" fmla="*/ 248 h 634"/>
                <a:gd name="T52" fmla="*/ 639 w 639"/>
                <a:gd name="T53" fmla="*/ 207 h 634"/>
                <a:gd name="T54" fmla="*/ 618 w 639"/>
                <a:gd name="T55" fmla="*/ 179 h 634"/>
                <a:gd name="T56" fmla="*/ 577 w 639"/>
                <a:gd name="T57" fmla="*/ 165 h 634"/>
                <a:gd name="T58" fmla="*/ 528 w 639"/>
                <a:gd name="T59" fmla="*/ 172 h 634"/>
                <a:gd name="T60" fmla="*/ 514 w 639"/>
                <a:gd name="T61" fmla="*/ 165 h 634"/>
                <a:gd name="T62" fmla="*/ 514 w 639"/>
                <a:gd name="T63" fmla="*/ 0 h 6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9"/>
                <a:gd name="T97" fmla="*/ 0 h 634"/>
                <a:gd name="T98" fmla="*/ 639 w 639"/>
                <a:gd name="T99" fmla="*/ 634 h 6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9" h="634">
                  <a:moveTo>
                    <a:pt x="514" y="0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7" y="172"/>
                  </a:lnTo>
                  <a:lnTo>
                    <a:pt x="21" y="172"/>
                  </a:lnTo>
                  <a:lnTo>
                    <a:pt x="49" y="165"/>
                  </a:lnTo>
                  <a:lnTo>
                    <a:pt x="84" y="172"/>
                  </a:lnTo>
                  <a:lnTo>
                    <a:pt x="97" y="172"/>
                  </a:lnTo>
                  <a:lnTo>
                    <a:pt x="111" y="186"/>
                  </a:lnTo>
                  <a:lnTo>
                    <a:pt x="125" y="207"/>
                  </a:lnTo>
                  <a:lnTo>
                    <a:pt x="132" y="227"/>
                  </a:lnTo>
                  <a:lnTo>
                    <a:pt x="132" y="241"/>
                  </a:lnTo>
                  <a:lnTo>
                    <a:pt x="132" y="262"/>
                  </a:lnTo>
                  <a:lnTo>
                    <a:pt x="118" y="289"/>
                  </a:lnTo>
                  <a:lnTo>
                    <a:pt x="97" y="310"/>
                  </a:lnTo>
                  <a:lnTo>
                    <a:pt x="84" y="317"/>
                  </a:lnTo>
                  <a:lnTo>
                    <a:pt x="70" y="317"/>
                  </a:lnTo>
                  <a:lnTo>
                    <a:pt x="58" y="320"/>
                  </a:lnTo>
                  <a:lnTo>
                    <a:pt x="43" y="317"/>
                  </a:lnTo>
                  <a:lnTo>
                    <a:pt x="28" y="310"/>
                  </a:lnTo>
                  <a:lnTo>
                    <a:pt x="21" y="310"/>
                  </a:lnTo>
                  <a:lnTo>
                    <a:pt x="0" y="317"/>
                  </a:lnTo>
                  <a:lnTo>
                    <a:pt x="0" y="324"/>
                  </a:lnTo>
                  <a:lnTo>
                    <a:pt x="0" y="503"/>
                  </a:lnTo>
                  <a:lnTo>
                    <a:pt x="188" y="503"/>
                  </a:lnTo>
                  <a:lnTo>
                    <a:pt x="195" y="517"/>
                  </a:lnTo>
                  <a:lnTo>
                    <a:pt x="188" y="538"/>
                  </a:lnTo>
                  <a:lnTo>
                    <a:pt x="188" y="559"/>
                  </a:lnTo>
                  <a:lnTo>
                    <a:pt x="195" y="593"/>
                  </a:lnTo>
                  <a:lnTo>
                    <a:pt x="215" y="614"/>
                  </a:lnTo>
                  <a:lnTo>
                    <a:pt x="236" y="628"/>
                  </a:lnTo>
                  <a:lnTo>
                    <a:pt x="271" y="634"/>
                  </a:lnTo>
                  <a:lnTo>
                    <a:pt x="306" y="621"/>
                  </a:lnTo>
                  <a:lnTo>
                    <a:pt x="327" y="600"/>
                  </a:lnTo>
                  <a:lnTo>
                    <a:pt x="341" y="572"/>
                  </a:lnTo>
                  <a:lnTo>
                    <a:pt x="341" y="545"/>
                  </a:lnTo>
                  <a:lnTo>
                    <a:pt x="334" y="517"/>
                  </a:lnTo>
                  <a:lnTo>
                    <a:pt x="341" y="503"/>
                  </a:lnTo>
                  <a:lnTo>
                    <a:pt x="514" y="503"/>
                  </a:lnTo>
                  <a:lnTo>
                    <a:pt x="514" y="483"/>
                  </a:lnTo>
                  <a:lnTo>
                    <a:pt x="514" y="462"/>
                  </a:lnTo>
                  <a:lnTo>
                    <a:pt x="514" y="441"/>
                  </a:lnTo>
                  <a:lnTo>
                    <a:pt x="514" y="386"/>
                  </a:lnTo>
                  <a:lnTo>
                    <a:pt x="514" y="338"/>
                  </a:lnTo>
                  <a:lnTo>
                    <a:pt x="514" y="324"/>
                  </a:lnTo>
                  <a:lnTo>
                    <a:pt x="514" y="317"/>
                  </a:lnTo>
                  <a:lnTo>
                    <a:pt x="528" y="310"/>
                  </a:lnTo>
                  <a:lnTo>
                    <a:pt x="542" y="317"/>
                  </a:lnTo>
                  <a:lnTo>
                    <a:pt x="584" y="317"/>
                  </a:lnTo>
                  <a:lnTo>
                    <a:pt x="618" y="303"/>
                  </a:lnTo>
                  <a:lnTo>
                    <a:pt x="632" y="283"/>
                  </a:lnTo>
                  <a:lnTo>
                    <a:pt x="639" y="248"/>
                  </a:lnTo>
                  <a:lnTo>
                    <a:pt x="639" y="227"/>
                  </a:lnTo>
                  <a:lnTo>
                    <a:pt x="639" y="207"/>
                  </a:lnTo>
                  <a:lnTo>
                    <a:pt x="625" y="193"/>
                  </a:lnTo>
                  <a:lnTo>
                    <a:pt x="618" y="179"/>
                  </a:lnTo>
                  <a:lnTo>
                    <a:pt x="604" y="172"/>
                  </a:lnTo>
                  <a:lnTo>
                    <a:pt x="577" y="165"/>
                  </a:lnTo>
                  <a:lnTo>
                    <a:pt x="556" y="165"/>
                  </a:lnTo>
                  <a:lnTo>
                    <a:pt x="528" y="172"/>
                  </a:lnTo>
                  <a:lnTo>
                    <a:pt x="514" y="172"/>
                  </a:lnTo>
                  <a:lnTo>
                    <a:pt x="514" y="165"/>
                  </a:lnTo>
                  <a:lnTo>
                    <a:pt x="514" y="158"/>
                  </a:lnTo>
                  <a:lnTo>
                    <a:pt x="514" y="0"/>
                  </a:lnTo>
                </a:path>
              </a:pathLst>
            </a:cu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7" name="Freeform 15"/>
            <p:cNvSpPr>
              <a:spLocks/>
            </p:cNvSpPr>
            <p:nvPr/>
          </p:nvSpPr>
          <p:spPr bwMode="auto">
            <a:xfrm>
              <a:off x="4749541" y="5375275"/>
              <a:ext cx="805387" cy="1006475"/>
            </a:xfrm>
            <a:custGeom>
              <a:avLst/>
              <a:gdLst>
                <a:gd name="T0" fmla="*/ 507 w 507"/>
                <a:gd name="T1" fmla="*/ 0 h 634"/>
                <a:gd name="T2" fmla="*/ 0 w 507"/>
                <a:gd name="T3" fmla="*/ 0 h 634"/>
                <a:gd name="T4" fmla="*/ 0 w 507"/>
                <a:gd name="T5" fmla="*/ 165 h 634"/>
                <a:gd name="T6" fmla="*/ 0 w 507"/>
                <a:gd name="T7" fmla="*/ 172 h 634"/>
                <a:gd name="T8" fmla="*/ 21 w 507"/>
                <a:gd name="T9" fmla="*/ 172 h 634"/>
                <a:gd name="T10" fmla="*/ 49 w 507"/>
                <a:gd name="T11" fmla="*/ 165 h 634"/>
                <a:gd name="T12" fmla="*/ 77 w 507"/>
                <a:gd name="T13" fmla="*/ 172 h 634"/>
                <a:gd name="T14" fmla="*/ 90 w 507"/>
                <a:gd name="T15" fmla="*/ 179 h 634"/>
                <a:gd name="T16" fmla="*/ 104 w 507"/>
                <a:gd name="T17" fmla="*/ 193 h 634"/>
                <a:gd name="T18" fmla="*/ 118 w 507"/>
                <a:gd name="T19" fmla="*/ 207 h 634"/>
                <a:gd name="T20" fmla="*/ 125 w 507"/>
                <a:gd name="T21" fmla="*/ 227 h 634"/>
                <a:gd name="T22" fmla="*/ 125 w 507"/>
                <a:gd name="T23" fmla="*/ 262 h 634"/>
                <a:gd name="T24" fmla="*/ 118 w 507"/>
                <a:gd name="T25" fmla="*/ 276 h 634"/>
                <a:gd name="T26" fmla="*/ 111 w 507"/>
                <a:gd name="T27" fmla="*/ 289 h 634"/>
                <a:gd name="T28" fmla="*/ 90 w 507"/>
                <a:gd name="T29" fmla="*/ 310 h 634"/>
                <a:gd name="T30" fmla="*/ 64 w 507"/>
                <a:gd name="T31" fmla="*/ 319 h 634"/>
                <a:gd name="T32" fmla="*/ 49 w 507"/>
                <a:gd name="T33" fmla="*/ 322 h 634"/>
                <a:gd name="T34" fmla="*/ 28 w 507"/>
                <a:gd name="T35" fmla="*/ 317 h 634"/>
                <a:gd name="T36" fmla="*/ 21 w 507"/>
                <a:gd name="T37" fmla="*/ 317 h 634"/>
                <a:gd name="T38" fmla="*/ 14 w 507"/>
                <a:gd name="T39" fmla="*/ 317 h 634"/>
                <a:gd name="T40" fmla="*/ 0 w 507"/>
                <a:gd name="T41" fmla="*/ 317 h 634"/>
                <a:gd name="T42" fmla="*/ 0 w 507"/>
                <a:gd name="T43" fmla="*/ 324 h 634"/>
                <a:gd name="T44" fmla="*/ 0 w 507"/>
                <a:gd name="T45" fmla="*/ 503 h 634"/>
                <a:gd name="T46" fmla="*/ 181 w 507"/>
                <a:gd name="T47" fmla="*/ 503 h 634"/>
                <a:gd name="T48" fmla="*/ 188 w 507"/>
                <a:gd name="T49" fmla="*/ 503 h 634"/>
                <a:gd name="T50" fmla="*/ 188 w 507"/>
                <a:gd name="T51" fmla="*/ 517 h 634"/>
                <a:gd name="T52" fmla="*/ 181 w 507"/>
                <a:gd name="T53" fmla="*/ 538 h 634"/>
                <a:gd name="T54" fmla="*/ 181 w 507"/>
                <a:gd name="T55" fmla="*/ 565 h 634"/>
                <a:gd name="T56" fmla="*/ 195 w 507"/>
                <a:gd name="T57" fmla="*/ 593 h 634"/>
                <a:gd name="T58" fmla="*/ 209 w 507"/>
                <a:gd name="T59" fmla="*/ 614 h 634"/>
                <a:gd name="T60" fmla="*/ 236 w 507"/>
                <a:gd name="T61" fmla="*/ 628 h 634"/>
                <a:gd name="T62" fmla="*/ 271 w 507"/>
                <a:gd name="T63" fmla="*/ 634 h 634"/>
                <a:gd name="T64" fmla="*/ 299 w 507"/>
                <a:gd name="T65" fmla="*/ 621 h 634"/>
                <a:gd name="T66" fmla="*/ 320 w 507"/>
                <a:gd name="T67" fmla="*/ 600 h 634"/>
                <a:gd name="T68" fmla="*/ 341 w 507"/>
                <a:gd name="T69" fmla="*/ 572 h 634"/>
                <a:gd name="T70" fmla="*/ 341 w 507"/>
                <a:gd name="T71" fmla="*/ 545 h 634"/>
                <a:gd name="T72" fmla="*/ 334 w 507"/>
                <a:gd name="T73" fmla="*/ 517 h 634"/>
                <a:gd name="T74" fmla="*/ 334 w 507"/>
                <a:gd name="T75" fmla="*/ 510 h 634"/>
                <a:gd name="T76" fmla="*/ 341 w 507"/>
                <a:gd name="T77" fmla="*/ 503 h 634"/>
                <a:gd name="T78" fmla="*/ 507 w 507"/>
                <a:gd name="T79" fmla="*/ 503 h 634"/>
                <a:gd name="T80" fmla="*/ 507 w 507"/>
                <a:gd name="T81" fmla="*/ 0 h 6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7"/>
                <a:gd name="T124" fmla="*/ 0 h 634"/>
                <a:gd name="T125" fmla="*/ 507 w 507"/>
                <a:gd name="T126" fmla="*/ 634 h 6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7" h="634">
                  <a:moveTo>
                    <a:pt x="507" y="0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21" y="172"/>
                  </a:lnTo>
                  <a:lnTo>
                    <a:pt x="49" y="165"/>
                  </a:lnTo>
                  <a:lnTo>
                    <a:pt x="77" y="172"/>
                  </a:lnTo>
                  <a:lnTo>
                    <a:pt x="90" y="179"/>
                  </a:lnTo>
                  <a:lnTo>
                    <a:pt x="104" y="193"/>
                  </a:lnTo>
                  <a:lnTo>
                    <a:pt x="118" y="207"/>
                  </a:lnTo>
                  <a:lnTo>
                    <a:pt x="125" y="227"/>
                  </a:lnTo>
                  <a:lnTo>
                    <a:pt x="125" y="262"/>
                  </a:lnTo>
                  <a:lnTo>
                    <a:pt x="118" y="276"/>
                  </a:lnTo>
                  <a:lnTo>
                    <a:pt x="111" y="289"/>
                  </a:lnTo>
                  <a:lnTo>
                    <a:pt x="90" y="310"/>
                  </a:lnTo>
                  <a:lnTo>
                    <a:pt x="64" y="319"/>
                  </a:lnTo>
                  <a:lnTo>
                    <a:pt x="49" y="322"/>
                  </a:lnTo>
                  <a:lnTo>
                    <a:pt x="28" y="317"/>
                  </a:lnTo>
                  <a:lnTo>
                    <a:pt x="21" y="317"/>
                  </a:lnTo>
                  <a:lnTo>
                    <a:pt x="14" y="317"/>
                  </a:lnTo>
                  <a:lnTo>
                    <a:pt x="0" y="317"/>
                  </a:lnTo>
                  <a:lnTo>
                    <a:pt x="0" y="324"/>
                  </a:lnTo>
                  <a:lnTo>
                    <a:pt x="0" y="503"/>
                  </a:lnTo>
                  <a:lnTo>
                    <a:pt x="181" y="503"/>
                  </a:lnTo>
                  <a:lnTo>
                    <a:pt x="188" y="503"/>
                  </a:lnTo>
                  <a:lnTo>
                    <a:pt x="188" y="517"/>
                  </a:lnTo>
                  <a:lnTo>
                    <a:pt x="181" y="538"/>
                  </a:lnTo>
                  <a:lnTo>
                    <a:pt x="181" y="565"/>
                  </a:lnTo>
                  <a:lnTo>
                    <a:pt x="195" y="593"/>
                  </a:lnTo>
                  <a:lnTo>
                    <a:pt x="209" y="614"/>
                  </a:lnTo>
                  <a:lnTo>
                    <a:pt x="236" y="628"/>
                  </a:lnTo>
                  <a:lnTo>
                    <a:pt x="271" y="634"/>
                  </a:lnTo>
                  <a:lnTo>
                    <a:pt x="299" y="621"/>
                  </a:lnTo>
                  <a:lnTo>
                    <a:pt x="320" y="600"/>
                  </a:lnTo>
                  <a:lnTo>
                    <a:pt x="341" y="572"/>
                  </a:lnTo>
                  <a:lnTo>
                    <a:pt x="341" y="545"/>
                  </a:lnTo>
                  <a:lnTo>
                    <a:pt x="334" y="517"/>
                  </a:lnTo>
                  <a:lnTo>
                    <a:pt x="334" y="510"/>
                  </a:lnTo>
                  <a:lnTo>
                    <a:pt x="341" y="503"/>
                  </a:lnTo>
                  <a:lnTo>
                    <a:pt x="507" y="503"/>
                  </a:lnTo>
                  <a:lnTo>
                    <a:pt x="507" y="0"/>
                  </a:lnTo>
                  <a:close/>
                </a:path>
              </a:pathLst>
            </a:cu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8" name="Freeform 16"/>
            <p:cNvSpPr>
              <a:spLocks/>
            </p:cNvSpPr>
            <p:nvPr/>
          </p:nvSpPr>
          <p:spPr bwMode="auto">
            <a:xfrm>
              <a:off x="4749541" y="5375275"/>
              <a:ext cx="805387" cy="1006475"/>
            </a:xfrm>
            <a:custGeom>
              <a:avLst/>
              <a:gdLst>
                <a:gd name="T0" fmla="*/ 507 w 507"/>
                <a:gd name="T1" fmla="*/ 0 h 634"/>
                <a:gd name="T2" fmla="*/ 0 w 507"/>
                <a:gd name="T3" fmla="*/ 0 h 634"/>
                <a:gd name="T4" fmla="*/ 0 w 507"/>
                <a:gd name="T5" fmla="*/ 165 h 634"/>
                <a:gd name="T6" fmla="*/ 0 w 507"/>
                <a:gd name="T7" fmla="*/ 172 h 634"/>
                <a:gd name="T8" fmla="*/ 21 w 507"/>
                <a:gd name="T9" fmla="*/ 172 h 634"/>
                <a:gd name="T10" fmla="*/ 49 w 507"/>
                <a:gd name="T11" fmla="*/ 165 h 634"/>
                <a:gd name="T12" fmla="*/ 77 w 507"/>
                <a:gd name="T13" fmla="*/ 172 h 634"/>
                <a:gd name="T14" fmla="*/ 90 w 507"/>
                <a:gd name="T15" fmla="*/ 179 h 634"/>
                <a:gd name="T16" fmla="*/ 104 w 507"/>
                <a:gd name="T17" fmla="*/ 193 h 634"/>
                <a:gd name="T18" fmla="*/ 118 w 507"/>
                <a:gd name="T19" fmla="*/ 207 h 634"/>
                <a:gd name="T20" fmla="*/ 125 w 507"/>
                <a:gd name="T21" fmla="*/ 227 h 634"/>
                <a:gd name="T22" fmla="*/ 125 w 507"/>
                <a:gd name="T23" fmla="*/ 262 h 634"/>
                <a:gd name="T24" fmla="*/ 118 w 507"/>
                <a:gd name="T25" fmla="*/ 276 h 634"/>
                <a:gd name="T26" fmla="*/ 111 w 507"/>
                <a:gd name="T27" fmla="*/ 289 h 634"/>
                <a:gd name="T28" fmla="*/ 90 w 507"/>
                <a:gd name="T29" fmla="*/ 310 h 634"/>
                <a:gd name="T30" fmla="*/ 69 w 507"/>
                <a:gd name="T31" fmla="*/ 317 h 634"/>
                <a:gd name="T32" fmla="*/ 46 w 507"/>
                <a:gd name="T33" fmla="*/ 319 h 634"/>
                <a:gd name="T34" fmla="*/ 28 w 507"/>
                <a:gd name="T35" fmla="*/ 317 h 634"/>
                <a:gd name="T36" fmla="*/ 21 w 507"/>
                <a:gd name="T37" fmla="*/ 317 h 634"/>
                <a:gd name="T38" fmla="*/ 14 w 507"/>
                <a:gd name="T39" fmla="*/ 317 h 634"/>
                <a:gd name="T40" fmla="*/ 0 w 507"/>
                <a:gd name="T41" fmla="*/ 317 h 634"/>
                <a:gd name="T42" fmla="*/ 0 w 507"/>
                <a:gd name="T43" fmla="*/ 324 h 634"/>
                <a:gd name="T44" fmla="*/ 0 w 507"/>
                <a:gd name="T45" fmla="*/ 503 h 634"/>
                <a:gd name="T46" fmla="*/ 181 w 507"/>
                <a:gd name="T47" fmla="*/ 503 h 634"/>
                <a:gd name="T48" fmla="*/ 188 w 507"/>
                <a:gd name="T49" fmla="*/ 503 h 634"/>
                <a:gd name="T50" fmla="*/ 188 w 507"/>
                <a:gd name="T51" fmla="*/ 517 h 634"/>
                <a:gd name="T52" fmla="*/ 181 w 507"/>
                <a:gd name="T53" fmla="*/ 538 h 634"/>
                <a:gd name="T54" fmla="*/ 181 w 507"/>
                <a:gd name="T55" fmla="*/ 565 h 634"/>
                <a:gd name="T56" fmla="*/ 195 w 507"/>
                <a:gd name="T57" fmla="*/ 593 h 634"/>
                <a:gd name="T58" fmla="*/ 209 w 507"/>
                <a:gd name="T59" fmla="*/ 614 h 634"/>
                <a:gd name="T60" fmla="*/ 236 w 507"/>
                <a:gd name="T61" fmla="*/ 628 h 634"/>
                <a:gd name="T62" fmla="*/ 271 w 507"/>
                <a:gd name="T63" fmla="*/ 634 h 634"/>
                <a:gd name="T64" fmla="*/ 299 w 507"/>
                <a:gd name="T65" fmla="*/ 621 h 634"/>
                <a:gd name="T66" fmla="*/ 320 w 507"/>
                <a:gd name="T67" fmla="*/ 600 h 634"/>
                <a:gd name="T68" fmla="*/ 341 w 507"/>
                <a:gd name="T69" fmla="*/ 572 h 634"/>
                <a:gd name="T70" fmla="*/ 341 w 507"/>
                <a:gd name="T71" fmla="*/ 545 h 634"/>
                <a:gd name="T72" fmla="*/ 334 w 507"/>
                <a:gd name="T73" fmla="*/ 517 h 634"/>
                <a:gd name="T74" fmla="*/ 334 w 507"/>
                <a:gd name="T75" fmla="*/ 510 h 634"/>
                <a:gd name="T76" fmla="*/ 341 w 507"/>
                <a:gd name="T77" fmla="*/ 503 h 634"/>
                <a:gd name="T78" fmla="*/ 507 w 507"/>
                <a:gd name="T79" fmla="*/ 503 h 634"/>
                <a:gd name="T80" fmla="*/ 507 w 507"/>
                <a:gd name="T81" fmla="*/ 0 h 6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7"/>
                <a:gd name="T124" fmla="*/ 0 h 634"/>
                <a:gd name="T125" fmla="*/ 507 w 507"/>
                <a:gd name="T126" fmla="*/ 634 h 6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7" h="634">
                  <a:moveTo>
                    <a:pt x="507" y="0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21" y="172"/>
                  </a:lnTo>
                  <a:lnTo>
                    <a:pt x="49" y="165"/>
                  </a:lnTo>
                  <a:lnTo>
                    <a:pt x="77" y="172"/>
                  </a:lnTo>
                  <a:lnTo>
                    <a:pt x="90" y="179"/>
                  </a:lnTo>
                  <a:lnTo>
                    <a:pt x="104" y="193"/>
                  </a:lnTo>
                  <a:lnTo>
                    <a:pt x="118" y="207"/>
                  </a:lnTo>
                  <a:lnTo>
                    <a:pt x="125" y="227"/>
                  </a:lnTo>
                  <a:lnTo>
                    <a:pt x="125" y="262"/>
                  </a:lnTo>
                  <a:lnTo>
                    <a:pt x="118" y="276"/>
                  </a:lnTo>
                  <a:lnTo>
                    <a:pt x="111" y="289"/>
                  </a:lnTo>
                  <a:lnTo>
                    <a:pt x="90" y="310"/>
                  </a:lnTo>
                  <a:lnTo>
                    <a:pt x="69" y="317"/>
                  </a:lnTo>
                  <a:lnTo>
                    <a:pt x="46" y="319"/>
                  </a:lnTo>
                  <a:lnTo>
                    <a:pt x="28" y="317"/>
                  </a:lnTo>
                  <a:lnTo>
                    <a:pt x="21" y="317"/>
                  </a:lnTo>
                  <a:lnTo>
                    <a:pt x="14" y="317"/>
                  </a:lnTo>
                  <a:lnTo>
                    <a:pt x="0" y="317"/>
                  </a:lnTo>
                  <a:lnTo>
                    <a:pt x="0" y="324"/>
                  </a:lnTo>
                  <a:lnTo>
                    <a:pt x="0" y="503"/>
                  </a:lnTo>
                  <a:lnTo>
                    <a:pt x="181" y="503"/>
                  </a:lnTo>
                  <a:lnTo>
                    <a:pt x="188" y="503"/>
                  </a:lnTo>
                  <a:lnTo>
                    <a:pt x="188" y="517"/>
                  </a:lnTo>
                  <a:lnTo>
                    <a:pt x="181" y="538"/>
                  </a:lnTo>
                  <a:lnTo>
                    <a:pt x="181" y="565"/>
                  </a:lnTo>
                  <a:lnTo>
                    <a:pt x="195" y="593"/>
                  </a:lnTo>
                  <a:lnTo>
                    <a:pt x="209" y="614"/>
                  </a:lnTo>
                  <a:lnTo>
                    <a:pt x="236" y="628"/>
                  </a:lnTo>
                  <a:lnTo>
                    <a:pt x="271" y="634"/>
                  </a:lnTo>
                  <a:lnTo>
                    <a:pt x="299" y="621"/>
                  </a:lnTo>
                  <a:lnTo>
                    <a:pt x="320" y="600"/>
                  </a:lnTo>
                  <a:lnTo>
                    <a:pt x="341" y="572"/>
                  </a:lnTo>
                  <a:lnTo>
                    <a:pt x="341" y="545"/>
                  </a:lnTo>
                  <a:lnTo>
                    <a:pt x="334" y="517"/>
                  </a:lnTo>
                  <a:lnTo>
                    <a:pt x="334" y="510"/>
                  </a:lnTo>
                  <a:lnTo>
                    <a:pt x="341" y="503"/>
                  </a:lnTo>
                  <a:lnTo>
                    <a:pt x="507" y="503"/>
                  </a:lnTo>
                  <a:lnTo>
                    <a:pt x="507" y="0"/>
                  </a:lnTo>
                </a:path>
              </a:pathLst>
            </a:cu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30" name="Rectangle 96"/>
          <p:cNvSpPr>
            <a:spLocks noChangeArrowheads="1"/>
          </p:cNvSpPr>
          <p:nvPr/>
        </p:nvSpPr>
        <p:spPr bwMode="auto">
          <a:xfrm>
            <a:off x="1103313" y="5053013"/>
            <a:ext cx="1101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algn="ctr"/>
            <a:r>
              <a:rPr lang="fr-FR" sz="1200">
                <a:latin typeface="Calibri" pitchFamily="34" charset="0"/>
              </a:rPr>
              <a:t>Formation des équipes pédagogiques</a:t>
            </a:r>
          </a:p>
        </p:txBody>
      </p:sp>
      <p:sp>
        <p:nvSpPr>
          <p:cNvPr id="38931" name="Rectangle 97"/>
          <p:cNvSpPr>
            <a:spLocks noChangeArrowheads="1"/>
          </p:cNvSpPr>
          <p:nvPr/>
        </p:nvSpPr>
        <p:spPr bwMode="auto">
          <a:xfrm>
            <a:off x="2398715" y="4930775"/>
            <a:ext cx="1101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algn="r"/>
            <a:r>
              <a:rPr lang="fr-FR" sz="1200">
                <a:latin typeface="Calibri" pitchFamily="34" charset="0"/>
              </a:rPr>
              <a:t>Renforcement des services d’ingénierie pédagogique</a:t>
            </a:r>
          </a:p>
          <a:p>
            <a:pPr algn="r"/>
            <a:endParaRPr lang="fr-FR" sz="1200">
              <a:latin typeface="Calibri" pitchFamily="34" charset="0"/>
            </a:endParaRPr>
          </a:p>
        </p:txBody>
      </p:sp>
      <p:sp>
        <p:nvSpPr>
          <p:cNvPr id="38932" name="Rectangle 98"/>
          <p:cNvSpPr>
            <a:spLocks noChangeArrowheads="1"/>
          </p:cNvSpPr>
          <p:nvPr/>
        </p:nvSpPr>
        <p:spPr bwMode="auto">
          <a:xfrm>
            <a:off x="3656015" y="4845051"/>
            <a:ext cx="1101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algn="r"/>
            <a:r>
              <a:rPr lang="fr-FR" sz="1200">
                <a:latin typeface="Calibri" pitchFamily="34" charset="0"/>
              </a:rPr>
              <a:t>Valorisation de l’investis-sement pédagogique des enseignants</a:t>
            </a:r>
          </a:p>
        </p:txBody>
      </p:sp>
      <p:pic>
        <p:nvPicPr>
          <p:cNvPr id="38933" name="Picture 2" descr="D:\Users\juGIFFAR\Documents\2. Outils\3. Templates et outils utiles\New Age\Bonhommes blanc\9104279-enseignant-avec-pointeur-a-blackboard-image-3d-iso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2627" y="4137025"/>
            <a:ext cx="735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934" name="Straight Connector 48"/>
          <p:cNvCxnSpPr>
            <a:cxnSpLocks noChangeShapeType="1"/>
          </p:cNvCxnSpPr>
          <p:nvPr/>
        </p:nvCxnSpPr>
        <p:spPr bwMode="auto">
          <a:xfrm>
            <a:off x="968377" y="1747838"/>
            <a:ext cx="39973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207000" y="1101725"/>
            <a:ext cx="3817938" cy="4848225"/>
            <a:chOff x="5207372" y="1067370"/>
            <a:chExt cx="3817490" cy="4848002"/>
          </a:xfrm>
        </p:grpSpPr>
        <p:sp>
          <p:nvSpPr>
            <p:cNvPr id="35" name="Pentagon 34"/>
            <p:cNvSpPr/>
            <p:nvPr/>
          </p:nvSpPr>
          <p:spPr bwMode="auto">
            <a:xfrm>
              <a:off x="5412136" y="1391205"/>
              <a:ext cx="3312723" cy="360346"/>
            </a:xfrm>
            <a:prstGeom prst="homePlate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cap="small" dirty="0">
                  <a:latin typeface="Calibri" pitchFamily="34" charset="0"/>
                  <a:ea typeface="+mn-ea"/>
                  <a:cs typeface="Calibri" pitchFamily="34" charset="0"/>
                </a:rPr>
                <a:t>… au service dune vision</a:t>
              </a:r>
            </a:p>
          </p:txBody>
        </p:sp>
        <p:sp>
          <p:nvSpPr>
            <p:cNvPr id="38940" name="Pentagon 91"/>
            <p:cNvSpPr>
              <a:spLocks noChangeArrowheads="1"/>
            </p:cNvSpPr>
            <p:nvPr/>
          </p:nvSpPr>
          <p:spPr bwMode="auto">
            <a:xfrm>
              <a:off x="5207372" y="2099132"/>
              <a:ext cx="396000" cy="3816240"/>
            </a:xfrm>
            <a:prstGeom prst="homePlate">
              <a:avLst>
                <a:gd name="adj" fmla="val 100000"/>
              </a:avLst>
            </a:prstGeom>
            <a:solidFill>
              <a:srgbClr val="0099C3"/>
            </a:solidFill>
            <a:ln w="9525" algn="ctr">
              <a:solidFill>
                <a:srgbClr val="0099C3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 sz="4400">
                <a:solidFill>
                  <a:srgbClr val="0099C3"/>
                </a:solidFill>
              </a:endParaRPr>
            </a:p>
          </p:txBody>
        </p:sp>
        <p:cxnSp>
          <p:nvCxnSpPr>
            <p:cNvPr id="38941" name="Straight Connector 49"/>
            <p:cNvCxnSpPr>
              <a:cxnSpLocks noChangeShapeType="1"/>
            </p:cNvCxnSpPr>
            <p:nvPr/>
          </p:nvCxnSpPr>
          <p:spPr bwMode="auto">
            <a:xfrm>
              <a:off x="5640486" y="1713508"/>
              <a:ext cx="331236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38942" name="Picture 2" descr="D:\Users\juGIFFAR\Documents\2. Outils\3. Templates et outils utiles\New Age\Bonhommes blanc\7744838-escaliers-homme-et-rouge-illustration-de-rendu-3d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47408" y="1067370"/>
              <a:ext cx="777454" cy="77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" name="Picture 27" descr="6652-isb-Loup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86225" y="1377951"/>
            <a:ext cx="5397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3950" y="6598552"/>
            <a:ext cx="381000" cy="213367"/>
          </a:xfrm>
        </p:spPr>
        <p:txBody>
          <a:bodyPr/>
          <a:lstStyle/>
          <a:p>
            <a:fld id="{A47A9EC0-677D-44EE-9851-5BF19997685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4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672" y="228330"/>
            <a:ext cx="8721824" cy="571485"/>
          </a:xfrm>
        </p:spPr>
        <p:txBody>
          <a:bodyPr/>
          <a:lstStyle/>
          <a:p>
            <a:r>
              <a:rPr lang="fr-FR" dirty="0" smtClean="0"/>
              <a:t>L’agenda </a:t>
            </a:r>
            <a:r>
              <a:rPr lang="fr-FR" dirty="0" smtClean="0">
                <a:solidFill>
                  <a:srgbClr val="0070C0"/>
                </a:solidFill>
              </a:rPr>
              <a:t>numérique</a:t>
            </a:r>
            <a:r>
              <a:rPr lang="fr-FR" dirty="0" smtClean="0"/>
              <a:t> structuré autour de 4 axes stratégiques et 18 actions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520" y="1115998"/>
            <a:ext cx="1512168" cy="1880953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Le numérique au service de la réussite des étudiants</a:t>
            </a:r>
            <a:endParaRPr lang="fr-FR" sz="14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38244" y="1115998"/>
            <a:ext cx="6782228" cy="1880954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Faciliter</a:t>
            </a:r>
            <a:r>
              <a:rPr kumimoji="0" lang="fr-FR" sz="1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et renforcer la mise </a:t>
            </a:r>
            <a:r>
              <a:rPr kumimoji="0" lang="fr-FR" sz="1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en place </a:t>
            </a:r>
            <a:r>
              <a:rPr kumimoji="0" lang="fr-FR" sz="1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de dispositifs d’aide à 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l’orientation</a:t>
            </a:r>
            <a:r>
              <a:rPr kumimoji="0" lang="fr-FR" sz="1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des lycéens et des étudiants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 smtClean="0">
                <a:latin typeface="Calibri" pitchFamily="34" charset="0"/>
              </a:rPr>
              <a:t>Favoriser la réussite des étudiants grâce à une </a:t>
            </a:r>
            <a:r>
              <a:rPr lang="fr-FR" sz="1400" b="1" kern="0" dirty="0" smtClean="0">
                <a:latin typeface="Calibri" pitchFamily="34" charset="0"/>
              </a:rPr>
              <a:t>pédagogie rénovée </a:t>
            </a:r>
            <a:r>
              <a:rPr lang="fr-FR" sz="1400" kern="0" dirty="0" smtClean="0">
                <a:latin typeface="Calibri" pitchFamily="34" charset="0"/>
              </a:rPr>
              <a:t>par le numérique</a:t>
            </a:r>
            <a:endParaRPr kumimoji="0" lang="fr-FR" sz="14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>
                <a:latin typeface="Calibri" pitchFamily="34" charset="0"/>
              </a:rPr>
              <a:t>Lancer une </a:t>
            </a:r>
            <a:r>
              <a:rPr lang="fr-FR" sz="1400" b="1" kern="0" dirty="0">
                <a:latin typeface="Calibri" pitchFamily="34" charset="0"/>
              </a:rPr>
              <a:t>plateforme</a:t>
            </a:r>
            <a:r>
              <a:rPr lang="fr-FR" sz="1400" kern="0" dirty="0">
                <a:latin typeface="Calibri" pitchFamily="34" charset="0"/>
              </a:rPr>
              <a:t> nationale </a:t>
            </a:r>
            <a:r>
              <a:rPr lang="fr-FR" sz="1400" kern="0" dirty="0" smtClean="0">
                <a:latin typeface="Calibri" pitchFamily="34" charset="0"/>
              </a:rPr>
              <a:t>de </a:t>
            </a:r>
            <a:r>
              <a:rPr lang="fr-FR" sz="1400" kern="0" dirty="0" err="1" smtClean="0">
                <a:latin typeface="Calibri" pitchFamily="34" charset="0"/>
              </a:rPr>
              <a:t>Mooc</a:t>
            </a:r>
            <a:endParaRPr lang="fr-FR" sz="1400" kern="0" dirty="0" smtClean="0"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>
                <a:latin typeface="Calibri" pitchFamily="34" charset="0"/>
              </a:rPr>
              <a:t>Favoriser une meilleure </a:t>
            </a:r>
            <a:r>
              <a:rPr lang="fr-FR" sz="1400" b="1" kern="0" dirty="0">
                <a:latin typeface="Calibri" pitchFamily="34" charset="0"/>
              </a:rPr>
              <a:t>insertion professionnelle </a:t>
            </a:r>
            <a:r>
              <a:rPr lang="fr-FR" sz="1400" kern="0" dirty="0">
                <a:latin typeface="Calibri" pitchFamily="34" charset="0"/>
              </a:rPr>
              <a:t>des étudiants grâce au </a:t>
            </a:r>
            <a:r>
              <a:rPr lang="fr-FR" sz="1400" kern="0" dirty="0" smtClean="0">
                <a:latin typeface="Calibri" pitchFamily="34" charset="0"/>
              </a:rPr>
              <a:t>numérique</a:t>
            </a:r>
            <a:endParaRPr kumimoji="0" lang="fr-FR" sz="14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baseline="0" dirty="0" smtClean="0">
                <a:latin typeface="Calibri" pitchFamily="34" charset="0"/>
              </a:rPr>
              <a:t>Proposer</a:t>
            </a:r>
            <a:r>
              <a:rPr lang="fr-FR" sz="1400" kern="0" dirty="0" smtClean="0">
                <a:latin typeface="Calibri" pitchFamily="34" charset="0"/>
              </a:rPr>
              <a:t> une offre innovante de formations en ligne pour répondre aux besoins croissants de la </a:t>
            </a:r>
            <a:r>
              <a:rPr lang="fr-FR" sz="1400" b="1" kern="0" dirty="0" smtClean="0">
                <a:latin typeface="Calibri" pitchFamily="34" charset="0"/>
              </a:rPr>
              <a:t>formation continue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61472" y="3235554"/>
            <a:ext cx="1512168" cy="300175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Le numérique comme outils de rénovation des pratiques pédagogiques</a:t>
            </a:r>
            <a:endParaRPr lang="fr-FR" sz="14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38244" y="3235554"/>
            <a:ext cx="6782228" cy="3001758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Former et accompagner les enseignants 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à l’usage</a:t>
            </a:r>
            <a:r>
              <a:rPr kumimoji="0" lang="fr-FR" sz="1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du numérique dans leurs pratiques pédagogiques 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>
                <a:latin typeface="Calibri" pitchFamily="34" charset="0"/>
              </a:rPr>
              <a:t>Mieux </a:t>
            </a:r>
            <a:r>
              <a:rPr lang="fr-FR" sz="1400" b="1" kern="0" dirty="0">
                <a:latin typeface="Calibri" pitchFamily="34" charset="0"/>
              </a:rPr>
              <a:t>reconnaître et </a:t>
            </a:r>
            <a:r>
              <a:rPr lang="fr-FR" sz="1400" b="1" kern="0" dirty="0" smtClean="0">
                <a:latin typeface="Calibri" pitchFamily="34" charset="0"/>
              </a:rPr>
              <a:t>valoriser</a:t>
            </a:r>
            <a:r>
              <a:rPr lang="fr-FR" sz="1400" kern="0" dirty="0" smtClean="0">
                <a:latin typeface="Calibri" pitchFamily="34" charset="0"/>
              </a:rPr>
              <a:t>, dans </a:t>
            </a:r>
            <a:r>
              <a:rPr lang="fr-FR" sz="1400" kern="0" dirty="0">
                <a:latin typeface="Calibri" pitchFamily="34" charset="0"/>
              </a:rPr>
              <a:t>l’évolution de la carrière </a:t>
            </a:r>
            <a:r>
              <a:rPr lang="fr-FR" sz="1400" kern="0" dirty="0" smtClean="0">
                <a:latin typeface="Calibri" pitchFamily="34" charset="0"/>
              </a:rPr>
              <a:t>des enseignants-chercheurs</a:t>
            </a:r>
            <a:r>
              <a:rPr lang="fr-FR" sz="1400" kern="0" dirty="0">
                <a:latin typeface="Calibri" pitchFamily="34" charset="0"/>
              </a:rPr>
              <a:t>, </a:t>
            </a:r>
            <a:r>
              <a:rPr lang="fr-FR" sz="1400" kern="0" dirty="0" smtClean="0">
                <a:latin typeface="Calibri" pitchFamily="34" charset="0"/>
              </a:rPr>
              <a:t>leur i</a:t>
            </a:r>
            <a:r>
              <a:rPr lang="fr-FR" sz="1400" b="1" kern="0" dirty="0" smtClean="0">
                <a:latin typeface="Calibri" pitchFamily="34" charset="0"/>
              </a:rPr>
              <a:t>nvestissement </a:t>
            </a:r>
            <a:r>
              <a:rPr lang="fr-FR" sz="1400" b="1" kern="0" dirty="0">
                <a:latin typeface="Calibri" pitchFamily="34" charset="0"/>
              </a:rPr>
              <a:t>pour intégrer </a:t>
            </a:r>
            <a:r>
              <a:rPr lang="fr-FR" sz="1400" b="1" kern="0" dirty="0" smtClean="0">
                <a:latin typeface="Calibri" pitchFamily="34" charset="0"/>
              </a:rPr>
              <a:t>le numérique </a:t>
            </a:r>
            <a:r>
              <a:rPr lang="fr-FR" sz="1400" b="1" kern="0" dirty="0">
                <a:latin typeface="Calibri" pitchFamily="34" charset="0"/>
              </a:rPr>
              <a:t>dans leurs </a:t>
            </a:r>
            <a:r>
              <a:rPr lang="fr-FR" sz="1400" b="1" kern="0" dirty="0" smtClean="0">
                <a:latin typeface="Calibri" pitchFamily="34" charset="0"/>
              </a:rPr>
              <a:t>pratiques pédagogiques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>
                <a:latin typeface="Calibri" pitchFamily="34" charset="0"/>
              </a:rPr>
              <a:t>Accompagner les établissements dans </a:t>
            </a:r>
            <a:r>
              <a:rPr lang="fr-FR" sz="1400" kern="0" dirty="0" smtClean="0">
                <a:latin typeface="Calibri" pitchFamily="34" charset="0"/>
              </a:rPr>
              <a:t>la mise </a:t>
            </a:r>
            <a:r>
              <a:rPr lang="fr-FR" sz="1400" kern="0" dirty="0">
                <a:latin typeface="Calibri" pitchFamily="34" charset="0"/>
              </a:rPr>
              <a:t>en place d’une stratégie </a:t>
            </a:r>
            <a:r>
              <a:rPr lang="fr-FR" sz="1400" kern="0" dirty="0" smtClean="0">
                <a:latin typeface="Calibri" pitchFamily="34" charset="0"/>
              </a:rPr>
              <a:t>numérique, en </a:t>
            </a:r>
            <a:r>
              <a:rPr lang="fr-FR" sz="1400" kern="0" dirty="0">
                <a:latin typeface="Calibri" pitchFamily="34" charset="0"/>
              </a:rPr>
              <a:t>y consacrant </a:t>
            </a:r>
            <a:r>
              <a:rPr lang="fr-FR" sz="1400" b="1" kern="0" dirty="0">
                <a:latin typeface="Calibri" pitchFamily="34" charset="0"/>
              </a:rPr>
              <a:t>10 % des 1 000 postes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noProof="0" dirty="0" smtClean="0">
                <a:latin typeface="Calibri" pitchFamily="34" charset="0"/>
              </a:rPr>
              <a:t>Lancer une fondation France Université Numérique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</a:rPr>
              <a:t>Intégrer des indicateurs numériques dans le suivi des contrats de site établis entre le Ministère et les sites universitaires </a:t>
            </a:r>
            <a:endParaRPr kumimoji="0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</a:rPr>
              <a:t>Donner une impulsion forte à la </a:t>
            </a:r>
            <a:r>
              <a:rPr lang="fr-FR" sz="1400" b="1" dirty="0">
                <a:latin typeface="Calibri" panose="020F0502020204030204" pitchFamily="34" charset="0"/>
              </a:rPr>
              <a:t>recherche sur la pédagogie numérique </a:t>
            </a:r>
            <a:r>
              <a:rPr lang="fr-FR" sz="1400" dirty="0">
                <a:latin typeface="Calibri" panose="020F0502020204030204" pitchFamily="34" charset="0"/>
              </a:rPr>
              <a:t>(les </a:t>
            </a:r>
            <a:r>
              <a:rPr lang="fr-FR" sz="1400" i="1" dirty="0">
                <a:latin typeface="Calibri" panose="020F0502020204030204" pitchFamily="34" charset="0"/>
              </a:rPr>
              <a:t>digital </a:t>
            </a:r>
            <a:r>
              <a:rPr lang="fr-FR" sz="1400" i="1" dirty="0" err="1">
                <a:latin typeface="Calibri" panose="020F0502020204030204" pitchFamily="34" charset="0"/>
              </a:rPr>
              <a:t>studies</a:t>
            </a:r>
            <a:r>
              <a:rPr lang="fr-FR" sz="1400" dirty="0">
                <a:latin typeface="Calibri" panose="020F0502020204030204" pitchFamily="34" charset="0"/>
              </a:rPr>
              <a:t>) et notamment à la recherche dans l’e-</a:t>
            </a:r>
            <a:r>
              <a:rPr lang="fr-FR" sz="1400" dirty="0" err="1">
                <a:latin typeface="Calibri" panose="020F0502020204030204" pitchFamily="34" charset="0"/>
              </a:rPr>
              <a:t>education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endParaRPr kumimoji="0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672" y="228330"/>
            <a:ext cx="8721824" cy="571485"/>
          </a:xfrm>
        </p:spPr>
        <p:txBody>
          <a:bodyPr/>
          <a:lstStyle/>
          <a:p>
            <a:r>
              <a:rPr lang="fr-FR" dirty="0" smtClean="0"/>
              <a:t>L’agenda </a:t>
            </a:r>
            <a:r>
              <a:rPr lang="fr-FR" dirty="0" smtClean="0">
                <a:solidFill>
                  <a:srgbClr val="0070C0"/>
                </a:solidFill>
              </a:rPr>
              <a:t>numérique</a:t>
            </a:r>
            <a:r>
              <a:rPr lang="fr-FR" dirty="0" smtClean="0"/>
              <a:t> structuré autour de 4 axes stratégiques et 18 actions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520" y="1168574"/>
            <a:ext cx="1512168" cy="269247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Le numérique pour le développement </a:t>
            </a:r>
          </a:p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de Campus d’@venir</a:t>
            </a:r>
            <a:endParaRPr lang="fr-FR" sz="14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38244" y="1168574"/>
            <a:ext cx="6782228" cy="2692474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>
                <a:latin typeface="Calibri" pitchFamily="34" charset="0"/>
              </a:rPr>
              <a:t>Inciter les établissements d’enseignement supérieur à </a:t>
            </a:r>
            <a:r>
              <a:rPr lang="fr-FR" sz="1400" b="1" kern="0" dirty="0">
                <a:latin typeface="Calibri" pitchFamily="34" charset="0"/>
              </a:rPr>
              <a:t>rationaliser leurs infrastructures </a:t>
            </a:r>
            <a:r>
              <a:rPr lang="fr-FR" sz="1400" kern="0" dirty="0">
                <a:latin typeface="Calibri" pitchFamily="34" charset="0"/>
              </a:rPr>
              <a:t>informatiques, en mutualisant et sécurisant leurs données dans des </a:t>
            </a:r>
            <a:r>
              <a:rPr lang="fr-FR" sz="1400" b="1" kern="0" dirty="0">
                <a:latin typeface="Calibri" pitchFamily="34" charset="0"/>
              </a:rPr>
              <a:t>data center </a:t>
            </a:r>
            <a:r>
              <a:rPr lang="fr-FR" sz="1400" kern="0" dirty="0" err="1">
                <a:latin typeface="Calibri" pitchFamily="34" charset="0"/>
              </a:rPr>
              <a:t>éco-responsables</a:t>
            </a:r>
            <a:r>
              <a:rPr lang="fr-FR" sz="1400" kern="0" dirty="0">
                <a:latin typeface="Calibri" pitchFamily="34" charset="0"/>
              </a:rPr>
              <a:t> 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 smtClean="0">
                <a:latin typeface="Calibri" pitchFamily="34" charset="0"/>
              </a:rPr>
              <a:t>Offrir </a:t>
            </a:r>
            <a:r>
              <a:rPr lang="fr-FR" sz="1400" kern="0" dirty="0">
                <a:latin typeface="Calibri" pitchFamily="34" charset="0"/>
              </a:rPr>
              <a:t>des </a:t>
            </a:r>
            <a:r>
              <a:rPr lang="fr-FR" sz="1400" b="1" kern="0" dirty="0">
                <a:latin typeface="Calibri" pitchFamily="34" charset="0"/>
              </a:rPr>
              <a:t>services en Cloud </a:t>
            </a:r>
            <a:r>
              <a:rPr lang="fr-FR" sz="1400" kern="0" dirty="0">
                <a:latin typeface="Calibri" pitchFamily="34" charset="0"/>
              </a:rPr>
              <a:t>aux établissements, notamment pour les applications de gestion (finances, RH, scolarité…) et les plateformes pédagogiques. </a:t>
            </a:r>
            <a:endParaRPr lang="fr-FR" sz="1400" kern="0" dirty="0" smtClean="0"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b="1" kern="0" dirty="0">
                <a:latin typeface="Calibri" pitchFamily="34" charset="0"/>
              </a:rPr>
              <a:t>Intégrer le numérique</a:t>
            </a:r>
            <a:r>
              <a:rPr lang="fr-FR" sz="1400" kern="0" dirty="0">
                <a:latin typeface="Calibri" pitchFamily="34" charset="0"/>
              </a:rPr>
              <a:t> et l’évolution pédagogique qu’il induit dans les constructions et les rénovations de </a:t>
            </a:r>
            <a:r>
              <a:rPr lang="fr-FR" sz="1400" b="1" kern="0" dirty="0">
                <a:latin typeface="Calibri" pitchFamily="34" charset="0"/>
              </a:rPr>
              <a:t>bâtiments universitaires </a:t>
            </a:r>
            <a:endParaRPr lang="fr-FR" sz="1400" b="1" kern="0" dirty="0" smtClean="0"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>
                <a:latin typeface="Calibri" pitchFamily="34" charset="0"/>
              </a:rPr>
              <a:t>Encourager et développer les </a:t>
            </a:r>
            <a:r>
              <a:rPr lang="fr-FR" sz="1400" b="1" kern="0" dirty="0">
                <a:latin typeface="Calibri" pitchFamily="34" charset="0"/>
              </a:rPr>
              <a:t>services numériques </a:t>
            </a:r>
            <a:r>
              <a:rPr lang="fr-FR" sz="1400" kern="0" dirty="0">
                <a:latin typeface="Calibri" pitchFamily="34" charset="0"/>
              </a:rPr>
              <a:t>pour les établissements et les usagers 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>
                <a:latin typeface="Calibri" pitchFamily="34" charset="0"/>
              </a:rPr>
              <a:t>Rendre plus performants les </a:t>
            </a:r>
            <a:r>
              <a:rPr lang="fr-FR" sz="1400" b="1" kern="0" dirty="0">
                <a:latin typeface="Calibri" pitchFamily="34" charset="0"/>
              </a:rPr>
              <a:t>systèmes d’information </a:t>
            </a:r>
            <a:r>
              <a:rPr lang="fr-FR" sz="1400" kern="0" dirty="0">
                <a:latin typeface="Calibri" pitchFamily="34" charset="0"/>
              </a:rPr>
              <a:t>des établissements et l’interopérabilité entre établissements, organismes et MESR 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61472" y="4149080"/>
            <a:ext cx="1512168" cy="136815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Le </a:t>
            </a:r>
            <a:r>
              <a:rPr lang="fr-FR" sz="1400" b="1" kern="0" cap="small" dirty="0">
                <a:solidFill>
                  <a:schemeClr val="bg1"/>
                </a:solidFill>
                <a:latin typeface="Calibri" pitchFamily="34" charset="0"/>
              </a:rPr>
              <a:t>numérique pour une Université ouverte et </a:t>
            </a: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</a:rPr>
              <a:t>attractive</a:t>
            </a:r>
            <a:endParaRPr lang="fr-FR" sz="14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38244" y="4171658"/>
            <a:ext cx="6782228" cy="1345574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>
                <a:latin typeface="Calibri" pitchFamily="34" charset="0"/>
              </a:rPr>
              <a:t>Développer une action spécifique à destination de la </a:t>
            </a:r>
            <a:r>
              <a:rPr lang="fr-FR" sz="1400" b="1" kern="0" dirty="0">
                <a:latin typeface="Calibri" pitchFamily="34" charset="0"/>
              </a:rPr>
              <a:t>francophonie</a:t>
            </a:r>
            <a:r>
              <a:rPr lang="fr-FR" sz="1400" kern="0" dirty="0">
                <a:latin typeface="Calibri" pitchFamily="34" charset="0"/>
              </a:rPr>
              <a:t>. 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400" kern="0" dirty="0">
                <a:latin typeface="Calibri" pitchFamily="34" charset="0"/>
              </a:rPr>
              <a:t>Articuler les initiatives françaises avec les </a:t>
            </a:r>
            <a:r>
              <a:rPr lang="fr-FR" sz="1400" b="1" kern="0" dirty="0">
                <a:latin typeface="Calibri" pitchFamily="34" charset="0"/>
              </a:rPr>
              <a:t>stratégies européennes et internationales </a:t>
            </a:r>
          </a:p>
        </p:txBody>
      </p:sp>
    </p:spTree>
    <p:extLst>
      <p:ext uri="{BB962C8B-B14F-4D97-AF65-F5344CB8AC3E}">
        <p14:creationId xmlns:p14="http://schemas.microsoft.com/office/powerpoint/2010/main" val="31683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re 1"/>
          <p:cNvSpPr>
            <a:spLocks noGrp="1"/>
          </p:cNvSpPr>
          <p:nvPr>
            <p:ph type="title" idx="4294967295"/>
          </p:nvPr>
        </p:nvSpPr>
        <p:spPr>
          <a:xfrm>
            <a:off x="314674" y="409244"/>
            <a:ext cx="7811999" cy="571484"/>
          </a:xfrm>
        </p:spPr>
        <p:txBody>
          <a:bodyPr/>
          <a:lstStyle/>
          <a:p>
            <a:r>
              <a:rPr lang="fr-FR" dirty="0"/>
              <a:t>Le défi de France Université Numérique : la réussite étudiante </a:t>
            </a:r>
            <a:r>
              <a:rPr lang="fr-FR" dirty="0" smtClean="0"/>
              <a:t>et la transformation des formations avec le numérique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39552" y="1536930"/>
            <a:ext cx="8425061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 marL="171450" indent="-171450" eaLnBrk="0" fontAlgn="base" hangingPunct="0">
              <a:spcBef>
                <a:spcPts val="475"/>
              </a:spcBef>
              <a:spcAft>
                <a:spcPts val="600"/>
              </a:spcAft>
              <a:buClr>
                <a:srgbClr val="3976BA"/>
              </a:buClr>
              <a:buSzPct val="70000"/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Les établissements de l'ESR intègrent pleinement le numérique dans les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formations présentielles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endParaRPr lang="fr-FR" sz="2000" dirty="0">
              <a:latin typeface="Calibri" pitchFamily="34" charset="0"/>
            </a:endParaRPr>
          </a:p>
          <a:p>
            <a:pPr marL="171450" indent="-171450" eaLnBrk="0" fontAlgn="base" hangingPunct="0">
              <a:spcBef>
                <a:spcPts val="475"/>
              </a:spcBef>
              <a:spcAft>
                <a:spcPts val="600"/>
              </a:spcAft>
              <a:buClr>
                <a:srgbClr val="3976BA"/>
              </a:buClr>
              <a:buSzPct val="70000"/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Les établissements élargissent l</a:t>
            </a:r>
            <a:r>
              <a:rPr lang="fr-FR" altLang="en-US" sz="2000" dirty="0">
                <a:latin typeface="Calibri" pitchFamily="34" charset="0"/>
              </a:rPr>
              <a:t>’</a:t>
            </a:r>
            <a:r>
              <a:rPr lang="fr-FR" sz="2000" dirty="0">
                <a:latin typeface="Calibri" pitchFamily="34" charset="0"/>
              </a:rPr>
              <a:t>offre de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formations en ligne,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2000" dirty="0">
                <a:latin typeface="Calibri" pitchFamily="34" charset="0"/>
              </a:rPr>
              <a:t>en particulier dans le domaine de la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formation continue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  <a:p>
            <a:pPr marL="171450" indent="-171450" eaLnBrk="0" fontAlgn="base" hangingPunct="0">
              <a:spcBef>
                <a:spcPts val="475"/>
              </a:spcBef>
              <a:spcAft>
                <a:spcPts val="600"/>
              </a:spcAft>
              <a:buClr>
                <a:srgbClr val="3976BA"/>
              </a:buClr>
              <a:buSzPct val="70000"/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Les établissements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mutualisent leurs infrastructures </a:t>
            </a:r>
            <a:r>
              <a:rPr lang="fr-FR" sz="2000" dirty="0">
                <a:latin typeface="Calibri" pitchFamily="34" charset="0"/>
              </a:rPr>
              <a:t>et ont les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moyens techniques</a:t>
            </a:r>
            <a:r>
              <a:rPr lang="fr-FR" sz="2000" dirty="0">
                <a:latin typeface="Calibri" pitchFamily="34" charset="0"/>
              </a:rPr>
              <a:t> de développer des formations numériques.</a:t>
            </a:r>
          </a:p>
          <a:p>
            <a:pPr marL="171450" indent="-171450" eaLnBrk="0" fontAlgn="base" hangingPunct="0">
              <a:spcBef>
                <a:spcPts val="475"/>
              </a:spcBef>
              <a:spcAft>
                <a:spcPts val="600"/>
              </a:spcAft>
              <a:buClr>
                <a:srgbClr val="3976BA"/>
              </a:buClr>
              <a:buSzPct val="70000"/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Les enseignants-chercheurs se saisissent du numérique comme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outil pédagogique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  <a:p>
            <a:pPr marL="171450" indent="-171450" eaLnBrk="0" fontAlgn="base" hangingPunct="0">
              <a:spcBef>
                <a:spcPts val="475"/>
              </a:spcBef>
              <a:spcAft>
                <a:spcPts val="600"/>
              </a:spcAft>
              <a:buClr>
                <a:srgbClr val="3976BA"/>
              </a:buClr>
              <a:buSzPct val="70000"/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La France renforce sa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visibilité internationale</a:t>
            </a:r>
            <a:r>
              <a:rPr lang="fr-FR" sz="2000" dirty="0">
                <a:latin typeface="Calibri" pitchFamily="34" charset="0"/>
              </a:rPr>
              <a:t>, son rayonnement culturel, son effort de coopération envers les pays en développement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3950" y="6598552"/>
            <a:ext cx="381000" cy="213367"/>
          </a:xfrm>
        </p:spPr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7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95257"/>
            <a:ext cx="8443664" cy="306984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2000" dirty="0" smtClean="0"/>
              <a:t>Une plateforme mutualisée d'hébergement de MOOC, avec des services de qualité </a:t>
            </a:r>
            <a:r>
              <a:rPr lang="fr-FR" sz="2000" dirty="0"/>
              <a:t>au service de la </a:t>
            </a:r>
            <a:r>
              <a:rPr lang="fr-FR" sz="2000" b="1" dirty="0"/>
              <a:t>politique éditoriale des </a:t>
            </a:r>
            <a:r>
              <a:rPr lang="fr-FR" sz="2000" b="1" dirty="0" smtClean="0"/>
              <a:t>établissements </a:t>
            </a:r>
            <a:r>
              <a:rPr lang="fr-FR" sz="2000" dirty="0" smtClean="0"/>
              <a:t>et</a:t>
            </a:r>
            <a:r>
              <a:rPr lang="fr-FR" sz="2000" b="1" dirty="0" smtClean="0"/>
              <a:t> </a:t>
            </a:r>
            <a:r>
              <a:rPr lang="fr-FR" sz="2000" dirty="0" smtClean="0"/>
              <a:t>veillant à la </a:t>
            </a:r>
            <a:r>
              <a:rPr lang="fr-FR" sz="2000" b="1" dirty="0"/>
              <a:t>confidentialité et la sécurité des utilisateurs et de leurs données </a:t>
            </a:r>
            <a:endParaRPr lang="fr-FR" sz="2000" b="1" dirty="0" smtClean="0"/>
          </a:p>
          <a:p>
            <a:pPr>
              <a:spcAft>
                <a:spcPts val="600"/>
              </a:spcAft>
            </a:pPr>
            <a:r>
              <a:rPr lang="fr-FR" sz="2000" dirty="0" smtClean="0"/>
              <a:t>Le </a:t>
            </a:r>
            <a:r>
              <a:rPr lang="fr-FR" sz="2000" dirty="0" smtClean="0"/>
              <a:t>choix d'une solution open source : </a:t>
            </a:r>
            <a:r>
              <a:rPr lang="fr-FR" sz="2000" dirty="0" err="1"/>
              <a:t>OpenEdX</a:t>
            </a:r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 smtClean="0"/>
              <a:t>Des structures publiques pour mise en œuvre : INRIA, CINES </a:t>
            </a:r>
            <a:r>
              <a:rPr lang="fr-FR" sz="2000" dirty="0"/>
              <a:t>et RENATER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Une organisation en « </a:t>
            </a:r>
            <a:r>
              <a:rPr lang="fr-FR" sz="2000" b="1" dirty="0" smtClean="0"/>
              <a:t>mode agile</a:t>
            </a:r>
            <a:r>
              <a:rPr lang="fr-FR" sz="2000" dirty="0" smtClean="0"/>
              <a:t> » pour conduire à bien le projet dans des délais contraints</a:t>
            </a:r>
            <a:r>
              <a:rPr lang="fr-FR" sz="2000" dirty="0"/>
              <a:t>… 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… associant des </a:t>
            </a:r>
            <a:r>
              <a:rPr lang="fr-FR" sz="2000" b="1" dirty="0" smtClean="0"/>
              <a:t>experts français </a:t>
            </a:r>
            <a:r>
              <a:rPr lang="fr-FR" sz="2000" dirty="0" smtClean="0"/>
              <a:t>sur les sujets techniques </a:t>
            </a:r>
            <a:r>
              <a:rPr lang="fr-FR" sz="2000" dirty="0"/>
              <a:t>et </a:t>
            </a:r>
            <a:r>
              <a:rPr lang="fr-FR" sz="2000" dirty="0" smtClean="0"/>
              <a:t>pédagogiques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314674" y="228339"/>
            <a:ext cx="7811999" cy="571484"/>
          </a:xfrm>
        </p:spPr>
        <p:txBody>
          <a:bodyPr/>
          <a:lstStyle/>
          <a:p>
            <a:r>
              <a:rPr lang="fr-FR" dirty="0"/>
              <a:t>Une plateforme MOOC comme première initiative originale et visible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4581128"/>
            <a:ext cx="7776864" cy="184460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fr-FR" sz="400" dirty="0" smtClean="0">
              <a:latin typeface="Calibri" pitchFamily="34" charset="0"/>
            </a:endParaRPr>
          </a:p>
          <a:p>
            <a:pPr marL="639763" lvl="1" indent="-182563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fr-FR" dirty="0" smtClean="0">
                <a:latin typeface="Calibri" pitchFamily="34" charset="0"/>
              </a:rPr>
              <a:t>Lancement du projet : 12 juillet</a:t>
            </a:r>
          </a:p>
          <a:p>
            <a:pPr marL="639763" lvl="1" indent="-182563">
              <a:lnSpc>
                <a:spcPct val="90000"/>
              </a:lnSpc>
              <a:spcBef>
                <a:spcPct val="250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fr-FR" dirty="0" smtClean="0">
                <a:latin typeface="Calibri" pitchFamily="34" charset="0"/>
              </a:rPr>
              <a:t>Ouverture du portail FUN et annonce </a:t>
            </a:r>
            <a:r>
              <a:rPr lang="fr-FR" dirty="0">
                <a:latin typeface="Calibri" pitchFamily="34" charset="0"/>
              </a:rPr>
              <a:t>des 25 premiers MOOC </a:t>
            </a:r>
            <a:r>
              <a:rPr lang="fr-FR" dirty="0" smtClean="0">
                <a:latin typeface="Calibri" pitchFamily="34" charset="0"/>
              </a:rPr>
              <a:t>: 2 octobre</a:t>
            </a:r>
            <a:endParaRPr lang="fr-FR" dirty="0">
              <a:latin typeface="Calibri" pitchFamily="34" charset="0"/>
            </a:endParaRPr>
          </a:p>
          <a:p>
            <a:pPr marL="639763" lvl="1" indent="-182563">
              <a:lnSpc>
                <a:spcPct val="90000"/>
              </a:lnSpc>
              <a:spcBef>
                <a:spcPct val="250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fr-FR" dirty="0" smtClean="0">
                <a:latin typeface="Calibri" pitchFamily="34" charset="0"/>
              </a:rPr>
              <a:t>Ouverture </a:t>
            </a:r>
            <a:r>
              <a:rPr lang="fr-FR" dirty="0">
                <a:latin typeface="Calibri" pitchFamily="34" charset="0"/>
              </a:rPr>
              <a:t>de la plateforme aux inscriptions </a:t>
            </a:r>
            <a:r>
              <a:rPr lang="fr-FR" dirty="0" smtClean="0">
                <a:latin typeface="Calibri" pitchFamily="34" charset="0"/>
              </a:rPr>
              <a:t>: 28 octobre</a:t>
            </a:r>
            <a:endParaRPr lang="fr-FR" dirty="0">
              <a:latin typeface="Calibri" pitchFamily="34" charset="0"/>
            </a:endParaRPr>
          </a:p>
          <a:p>
            <a:pPr marL="639763" lvl="1" indent="-182563">
              <a:lnSpc>
                <a:spcPct val="90000"/>
              </a:lnSpc>
              <a:spcBef>
                <a:spcPct val="2500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fr-FR" dirty="0" smtClean="0">
                <a:latin typeface="Calibri" pitchFamily="34" charset="0"/>
              </a:rPr>
              <a:t>Démarrage des premiers MOOC : 16 janvier </a:t>
            </a:r>
          </a:p>
          <a:p>
            <a:pPr marL="182563" indent="-182563">
              <a:lnSpc>
                <a:spcPct val="90000"/>
              </a:lnSpc>
              <a:spcBef>
                <a:spcPct val="2500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fr-FR" sz="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Lancement de la plateforme le 28 octobre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9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13" t="8920" b="4561"/>
          <a:stretch>
            <a:fillRect/>
          </a:stretch>
        </p:blipFill>
        <p:spPr bwMode="auto">
          <a:xfrm>
            <a:off x="1276432" y="1228068"/>
            <a:ext cx="6591136" cy="33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6292" t="10001" r="4642" b="7161"/>
          <a:stretch>
            <a:fillRect/>
          </a:stretch>
        </p:blipFill>
        <p:spPr bwMode="auto">
          <a:xfrm>
            <a:off x="3131840" y="4869160"/>
            <a:ext cx="18446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11728" t="10001" r="11256" b="5481"/>
          <a:stretch>
            <a:fillRect/>
          </a:stretch>
        </p:blipFill>
        <p:spPr bwMode="auto">
          <a:xfrm>
            <a:off x="5292080" y="5085183"/>
            <a:ext cx="22463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1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1308</Words>
  <Application>Microsoft Office PowerPoint</Application>
  <PresentationFormat>Affichage à l'écran (4:3)</PresentationFormat>
  <Paragraphs>194</Paragraphs>
  <Slides>15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Thème Office</vt:lpstr>
      <vt:lpstr>2_Vide</vt:lpstr>
      <vt:lpstr>3_Vide</vt:lpstr>
      <vt:lpstr>6_Vide</vt:lpstr>
      <vt:lpstr>8_Vide</vt:lpstr>
      <vt:lpstr>4_Vide</vt:lpstr>
      <vt:lpstr>5_Vide</vt:lpstr>
      <vt:lpstr>think-cell Slide</vt:lpstr>
      <vt:lpstr>Présentation PowerPoint</vt:lpstr>
      <vt:lpstr>Le numérique a fait émerger nouveaux usages et attentes</vt:lpstr>
      <vt:lpstr>Les chantiers Numériques de l’Enseignement Supérieur et de la Recherche</vt:lpstr>
      <vt:lpstr>L’ambition de l’enseignement supérieur français autour du numérique</vt:lpstr>
      <vt:lpstr>L’agenda numérique structuré autour de 4 axes stratégiques et 18 actions</vt:lpstr>
      <vt:lpstr>L’agenda numérique structuré autour de 4 axes stratégiques et 18 actions</vt:lpstr>
      <vt:lpstr>Le défi de France Université Numérique : la réussite étudiante et la transformation des formations avec le numérique</vt:lpstr>
      <vt:lpstr>Une plateforme MOOC comme première initiative originale et visible</vt:lpstr>
      <vt:lpstr>Lancement de la plateforme le 28 octobre </vt:lpstr>
      <vt:lpstr>Lancement de la plateforme le 28 octobre</vt:lpstr>
      <vt:lpstr>Présentation PowerPoint</vt:lpstr>
      <vt:lpstr>Un accompagnement des établissements et des équipes pédagogiques</vt:lpstr>
      <vt:lpstr>Quelques points d’actualité sur FUN</vt:lpstr>
      <vt:lpstr>L’ambition de FUN en 2014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Mongenet</dc:creator>
  <cp:lastModifiedBy>Catherine Mongenet</cp:lastModifiedBy>
  <cp:revision>41</cp:revision>
  <dcterms:created xsi:type="dcterms:W3CDTF">2013-12-19T14:11:39Z</dcterms:created>
  <dcterms:modified xsi:type="dcterms:W3CDTF">2014-03-18T11:54:54Z</dcterms:modified>
</cp:coreProperties>
</file>