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6" r:id="rId11"/>
  </p:sldIdLst>
  <p:sldSz cx="10691813" cy="7559675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Sans" charset="0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76" y="3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</p:spTree>
    <p:extLst>
      <p:ext uri="{BB962C8B-B14F-4D97-AF65-F5344CB8AC3E}">
        <p14:creationId xmlns:p14="http://schemas.microsoft.com/office/powerpoint/2010/main" val="4009020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004888" y="695325"/>
            <a:ext cx="48482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004888" y="695325"/>
            <a:ext cx="48482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004888" y="695325"/>
            <a:ext cx="48482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004888" y="695325"/>
            <a:ext cx="48482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004888" y="695325"/>
            <a:ext cx="48482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004888" y="695325"/>
            <a:ext cx="48482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004888" y="695325"/>
            <a:ext cx="48482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004888" y="695325"/>
            <a:ext cx="48482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004888" y="695325"/>
            <a:ext cx="48482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004888" y="695325"/>
            <a:ext cx="4848225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88" y="2347913"/>
            <a:ext cx="9088437" cy="16208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E6180-1FA3-4842-9A96-383E8B6A850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5479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7C528-7FA4-4E0B-8BDB-C75D4F2EC6A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544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1763" y="119063"/>
            <a:ext cx="2405062" cy="66341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988" y="119063"/>
            <a:ext cx="7064375" cy="66341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812E6-8E45-4B2B-B637-B9F209B34B0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41460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119063"/>
            <a:ext cx="9621837" cy="162718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9AF8D-CE52-4E39-AE22-5AB916A2A4D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111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DFC7-016F-4392-906B-A382B2F4F03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3431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4857750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66A4-E334-4FCB-9D6A-CAAF2A7CE56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6521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392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21313" y="1763713"/>
            <a:ext cx="4735512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1714B-CAC6-4B01-9DFA-726CD6E40E9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84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0838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0838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142C9-DB96-4FB7-A481-90DA929431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65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40AC0-03EE-4C8E-B427-CF2268E8B68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3912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462E7-EC6F-4E92-8FB9-3F2D5584FA4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357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79888" y="301625"/>
            <a:ext cx="5976937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1150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FAF0C-68FA-4C33-B111-ADFAACB27C8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7196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5291138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69767-3403-4694-9635-DA601AE815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3081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119063"/>
            <a:ext cx="96218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00" tIns="52200" rIns="104400" bIns="52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1837" cy="498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00" tIns="52200" rIns="104400" bIns="52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smtClean="0"/>
              <a:t>Cliquez pour éditer le format du plan de texte</a:t>
            </a:r>
          </a:p>
          <a:p>
            <a:pPr lvl="1"/>
            <a:r>
              <a:rPr lang="en-GB" altLang="fr-FR" smtClean="0"/>
              <a:t>Second niveau de plan</a:t>
            </a:r>
          </a:p>
          <a:p>
            <a:pPr lvl="2"/>
            <a:r>
              <a:rPr lang="en-GB" altLang="fr-FR" smtClean="0"/>
              <a:t>Troisième niveau de plan</a:t>
            </a:r>
          </a:p>
          <a:p>
            <a:pPr lvl="3"/>
            <a:r>
              <a:rPr lang="en-GB" altLang="fr-FR" smtClean="0"/>
              <a:t>Quatrième niveau de plan</a:t>
            </a:r>
          </a:p>
          <a:p>
            <a:pPr lvl="4"/>
            <a:r>
              <a:rPr lang="en-GB" altLang="fr-FR" smtClean="0"/>
              <a:t>Cinquième niveau de plan</a:t>
            </a:r>
          </a:p>
          <a:p>
            <a:pPr lvl="4"/>
            <a:r>
              <a:rPr lang="en-GB" altLang="fr-FR" smtClean="0"/>
              <a:t>Sixième niveau de plan</a:t>
            </a:r>
          </a:p>
          <a:p>
            <a:pPr lvl="4"/>
            <a:r>
              <a:rPr lang="en-GB" altLang="fr-FR" smtClean="0"/>
              <a:t>Septième niveau de plan</a:t>
            </a:r>
          </a:p>
          <a:p>
            <a:pPr lvl="4"/>
            <a:r>
              <a:rPr lang="en-GB" altLang="fr-FR" smtClean="0"/>
              <a:t>Huitième niveau de plan</a:t>
            </a:r>
          </a:p>
          <a:p>
            <a:pPr lvl="4"/>
            <a:r>
              <a:rPr lang="en-GB" altLang="fr-FR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34988" y="6884988"/>
            <a:ext cx="24939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00" tIns="52200" rIns="104400" bIns="522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smtClean="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652838" y="6884988"/>
            <a:ext cx="338613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00" tIns="52200" rIns="104400" bIns="522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smtClean="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662863" y="6884988"/>
            <a:ext cx="24939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00" tIns="52200" rIns="104400" bIns="522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 smtClean="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A832EEE2-E5CE-4B1F-996E-F968ADE9F0B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9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26288" cy="6046788"/>
          </a:xfrm>
          <a:solidFill>
            <a:srgbClr val="0060A9"/>
          </a:solidFill>
        </p:spPr>
        <p:txBody>
          <a:bodyPr tIns="1080000" bIns="72000" anchor="t"/>
          <a:lstStyle/>
          <a:p>
            <a:pPr algn="r" eaLnBrk="1" hangingPunct="1">
              <a:tabLst>
                <a:tab pos="0" algn="l"/>
                <a:tab pos="1041400" algn="l"/>
                <a:tab pos="2084388" algn="l"/>
                <a:tab pos="3127375" algn="l"/>
                <a:tab pos="4170363" algn="l"/>
                <a:tab pos="5213350" algn="l"/>
                <a:tab pos="6256338" algn="l"/>
                <a:tab pos="7299325" algn="l"/>
                <a:tab pos="8342313" algn="l"/>
                <a:tab pos="9385300" algn="l"/>
                <a:tab pos="10428288" algn="l"/>
              </a:tabLst>
            </a:pPr>
            <a:r>
              <a:rPr lang="fr-FR" altLang="fr-FR" sz="8000" dirty="0" smtClean="0">
                <a:solidFill>
                  <a:srgbClr val="FFFFFF"/>
                </a:solidFill>
                <a:latin typeface="Novarese Book" pitchFamily="16" charset="0"/>
              </a:rPr>
              <a:t>MOOC</a:t>
            </a:r>
            <a:br>
              <a:rPr lang="fr-FR" altLang="fr-FR" sz="8000" dirty="0" smtClean="0">
                <a:solidFill>
                  <a:srgbClr val="FFFFFF"/>
                </a:solidFill>
                <a:latin typeface="Novarese Book" pitchFamily="16" charset="0"/>
              </a:rPr>
            </a:br>
            <a:r>
              <a:rPr lang="fr-FR" altLang="fr-FR" sz="3600" dirty="0" smtClean="0">
                <a:solidFill>
                  <a:srgbClr val="FFFFFF"/>
                </a:solidFill>
                <a:latin typeface="Novarese Book" pitchFamily="16" charset="0"/>
              </a:rPr>
              <a:t>de l’innovation à l’industrialisation</a:t>
            </a:r>
            <a:endParaRPr lang="fr-FR" altLang="fr-FR" sz="8000" dirty="0" smtClean="0">
              <a:solidFill>
                <a:srgbClr val="FFFFFF"/>
              </a:solidFill>
              <a:latin typeface="Novarese Book" pitchFamily="16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856" y="4067869"/>
            <a:ext cx="7126288" cy="1252537"/>
          </a:xfrm>
        </p:spPr>
        <p:txBody>
          <a:bodyPr/>
          <a:lstStyle/>
          <a:p>
            <a:pPr algn="r" eaLnBrk="1" hangingPunct="1">
              <a:spcBef>
                <a:spcPts val="450"/>
              </a:spcBef>
              <a:tabLst>
                <a:tab pos="1041400" algn="l"/>
                <a:tab pos="2084388" algn="l"/>
                <a:tab pos="3127375" algn="l"/>
                <a:tab pos="4170363" algn="l"/>
                <a:tab pos="5213350" algn="l"/>
                <a:tab pos="6256338" algn="l"/>
                <a:tab pos="7299325" algn="l"/>
                <a:tab pos="8342313" algn="l"/>
                <a:tab pos="9385300" algn="l"/>
                <a:tab pos="10428288" algn="l"/>
              </a:tabLst>
            </a:pPr>
            <a:r>
              <a:rPr lang="fr-FR" altLang="fr-FR" sz="2500" b="1" dirty="0" smtClean="0">
                <a:solidFill>
                  <a:srgbClr val="FFFFFF"/>
                </a:solidFill>
                <a:latin typeface="GillSans" pitchFamily="32" charset="0"/>
              </a:rPr>
              <a:t>Philippe </a:t>
            </a:r>
            <a:r>
              <a:rPr lang="fr-FR" altLang="fr-FR" sz="2500" b="1" dirty="0" smtClean="0">
                <a:solidFill>
                  <a:srgbClr val="FFFFFF"/>
                </a:solidFill>
                <a:latin typeface="GillSans" pitchFamily="32" charset="0"/>
              </a:rPr>
              <a:t>PORTELLI</a:t>
            </a:r>
          </a:p>
          <a:p>
            <a:pPr algn="r" eaLnBrk="1" hangingPunct="1">
              <a:spcBef>
                <a:spcPts val="450"/>
              </a:spcBef>
              <a:tabLst>
                <a:tab pos="1041400" algn="l"/>
                <a:tab pos="2084388" algn="l"/>
                <a:tab pos="3127375" algn="l"/>
                <a:tab pos="4170363" algn="l"/>
                <a:tab pos="5213350" algn="l"/>
                <a:tab pos="6256338" algn="l"/>
                <a:tab pos="7299325" algn="l"/>
                <a:tab pos="8342313" algn="l"/>
                <a:tab pos="9385300" algn="l"/>
                <a:tab pos="10428288" algn="l"/>
              </a:tabLst>
            </a:pPr>
            <a:r>
              <a:rPr lang="fr-FR" altLang="fr-FR" sz="1400" i="1" dirty="0" smtClean="0">
                <a:solidFill>
                  <a:srgbClr val="FFFFFF"/>
                </a:solidFill>
                <a:latin typeface="GillSans" pitchFamily="32" charset="0"/>
              </a:rPr>
              <a:t>Directeur des usages du numérique</a:t>
            </a:r>
          </a:p>
          <a:p>
            <a:pPr algn="r" eaLnBrk="1" hangingPunct="1">
              <a:spcBef>
                <a:spcPts val="450"/>
              </a:spcBef>
              <a:tabLst>
                <a:tab pos="1041400" algn="l"/>
                <a:tab pos="2084388" algn="l"/>
                <a:tab pos="3127375" algn="l"/>
                <a:tab pos="4170363" algn="l"/>
                <a:tab pos="5213350" algn="l"/>
                <a:tab pos="6256338" algn="l"/>
                <a:tab pos="7299325" algn="l"/>
                <a:tab pos="8342313" algn="l"/>
                <a:tab pos="9385300" algn="l"/>
                <a:tab pos="10428288" algn="l"/>
              </a:tabLst>
            </a:pPr>
            <a:r>
              <a:rPr lang="fr-FR" altLang="fr-FR" sz="1400" i="1" dirty="0" smtClean="0">
                <a:solidFill>
                  <a:srgbClr val="FFFFFF"/>
                </a:solidFill>
                <a:latin typeface="GillSans" pitchFamily="32" charset="0"/>
              </a:rPr>
              <a:t>Référent MOOC/FUN de l’université de Strasbourg</a:t>
            </a:r>
            <a:r>
              <a:rPr lang="fr-FR" altLang="fr-FR" sz="1400" i="1" dirty="0" smtClean="0">
                <a:solidFill>
                  <a:srgbClr val="FFFFFF"/>
                </a:solidFill>
                <a:latin typeface="GillSans" pitchFamily="32" charset="0"/>
              </a:rPr>
              <a:t/>
            </a:r>
            <a:br>
              <a:rPr lang="fr-FR" altLang="fr-FR" sz="1400" i="1" dirty="0" smtClean="0">
                <a:solidFill>
                  <a:srgbClr val="FFFFFF"/>
                </a:solidFill>
                <a:latin typeface="GillSans" pitchFamily="32" charset="0"/>
              </a:rPr>
            </a:br>
            <a:endParaRPr lang="fr-FR" altLang="fr-FR" sz="1400" i="1" dirty="0" smtClean="0">
              <a:solidFill>
                <a:srgbClr val="FFFFFF"/>
              </a:solidFill>
              <a:latin typeface="GillSans" pitchFamily="32" charset="0"/>
            </a:endParaRPr>
          </a:p>
          <a:p>
            <a:pPr algn="r" eaLnBrk="1" hangingPunct="1">
              <a:spcBef>
                <a:spcPts val="450"/>
              </a:spcBef>
              <a:tabLst>
                <a:tab pos="1041400" algn="l"/>
                <a:tab pos="2084388" algn="l"/>
                <a:tab pos="3127375" algn="l"/>
                <a:tab pos="4170363" algn="l"/>
                <a:tab pos="5213350" algn="l"/>
                <a:tab pos="6256338" algn="l"/>
                <a:tab pos="7299325" algn="l"/>
                <a:tab pos="8342313" algn="l"/>
                <a:tab pos="9385300" algn="l"/>
                <a:tab pos="10428288" algn="l"/>
              </a:tabLst>
            </a:pPr>
            <a:r>
              <a:rPr lang="fr-FR" altLang="fr-FR" sz="1800" dirty="0" smtClean="0">
                <a:solidFill>
                  <a:srgbClr val="FFFFFF"/>
                </a:solidFill>
                <a:latin typeface="GillSans" pitchFamily="32" charset="0"/>
              </a:rPr>
              <a:t>19 </a:t>
            </a:r>
            <a:r>
              <a:rPr lang="fr-FR" altLang="fr-FR" sz="1800" dirty="0" smtClean="0">
                <a:solidFill>
                  <a:srgbClr val="FFFFFF"/>
                </a:solidFill>
                <a:latin typeface="GillSans" pitchFamily="32" charset="0"/>
              </a:rPr>
              <a:t>mars 2014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0"/>
            <a:ext cx="3567113" cy="604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218" y="6045200"/>
            <a:ext cx="2508250" cy="15128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4"/>
          <a:stretch/>
        </p:blipFill>
        <p:spPr>
          <a:xfrm>
            <a:off x="0" y="6045199"/>
            <a:ext cx="7124700" cy="15144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26288" cy="6046788"/>
          </a:xfrm>
          <a:solidFill>
            <a:srgbClr val="0060A9"/>
          </a:solidFill>
        </p:spPr>
        <p:txBody>
          <a:bodyPr tIns="1080000" bIns="72000" anchor="t"/>
          <a:lstStyle/>
          <a:p>
            <a:pPr algn="r" eaLnBrk="1" hangingPunct="1">
              <a:tabLst>
                <a:tab pos="0" algn="l"/>
                <a:tab pos="1041400" algn="l"/>
                <a:tab pos="2084388" algn="l"/>
                <a:tab pos="3127375" algn="l"/>
                <a:tab pos="4170363" algn="l"/>
                <a:tab pos="5213350" algn="l"/>
                <a:tab pos="6256338" algn="l"/>
                <a:tab pos="7299325" algn="l"/>
                <a:tab pos="8342313" algn="l"/>
                <a:tab pos="9385300" algn="l"/>
                <a:tab pos="10428288" algn="l"/>
              </a:tabLst>
            </a:pPr>
            <a:r>
              <a:rPr kumimoji="0" lang="fr-FR" altLang="fr-FR" sz="8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varese Book" pitchFamily="16" charset="0"/>
              </a:rPr>
              <a:t>MOOC</a:t>
            </a:r>
            <a:r>
              <a:rPr kumimoji="0" lang="fr-FR" altLang="fr-FR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varese Book" pitchFamily="16" charset="0"/>
              </a:rPr>
              <a:t/>
            </a:r>
            <a:br>
              <a:rPr kumimoji="0" lang="fr-FR" altLang="fr-FR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varese Book" pitchFamily="16" charset="0"/>
              </a:rPr>
            </a:br>
            <a:r>
              <a:rPr kumimoji="0" lang="fr-FR" altLang="fr-FR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ovarese Book" pitchFamily="16" charset="0"/>
              </a:rPr>
              <a:t>de l’innovation à l’industrialisation</a:t>
            </a:r>
            <a:r>
              <a:rPr lang="fr-FR" altLang="fr-FR" sz="8800" noProof="0" dirty="0">
                <a:solidFill>
                  <a:srgbClr val="FFFFFF"/>
                </a:solidFill>
                <a:latin typeface="Novarese Book" pitchFamily="16" charset="0"/>
              </a:rPr>
              <a:t/>
            </a:r>
            <a:br>
              <a:rPr lang="fr-FR" altLang="fr-FR" sz="8800" noProof="0" dirty="0">
                <a:solidFill>
                  <a:srgbClr val="FFFFFF"/>
                </a:solidFill>
                <a:latin typeface="Novarese Book" pitchFamily="16" charset="0"/>
              </a:rPr>
            </a:br>
            <a:r>
              <a:rPr lang="fr-FR" altLang="fr-FR" sz="8200" dirty="0" smtClean="0">
                <a:solidFill>
                  <a:srgbClr val="FFFFFF"/>
                </a:solidFill>
                <a:latin typeface="Novarese Book" pitchFamily="16" charset="0"/>
              </a:rPr>
              <a:t/>
            </a:r>
            <a:br>
              <a:rPr lang="fr-FR" altLang="fr-FR" sz="8200" dirty="0" smtClean="0">
                <a:solidFill>
                  <a:srgbClr val="FFFFFF"/>
                </a:solidFill>
                <a:latin typeface="Novarese Book" pitchFamily="16" charset="0"/>
              </a:rPr>
            </a:br>
            <a:r>
              <a:rPr lang="fr-FR" altLang="fr-FR" sz="4400" dirty="0" smtClean="0">
                <a:solidFill>
                  <a:srgbClr val="FFC000"/>
                </a:solidFill>
                <a:latin typeface="Novarese Book" pitchFamily="16" charset="0"/>
              </a:rPr>
              <a:t>Merci </a:t>
            </a:r>
            <a:r>
              <a:rPr lang="fr-FR" altLang="fr-FR" sz="4400" dirty="0" smtClean="0">
                <a:solidFill>
                  <a:srgbClr val="FFC000"/>
                </a:solidFill>
                <a:latin typeface="Novarese Book" pitchFamily="16" charset="0"/>
              </a:rPr>
              <a:t>de votre attention</a:t>
            </a:r>
            <a:endParaRPr lang="fr-FR" altLang="fr-FR" sz="8200" dirty="0" smtClean="0">
              <a:solidFill>
                <a:srgbClr val="FFC000"/>
              </a:solidFill>
              <a:latin typeface="Novarese Book" pitchFamily="16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716463"/>
            <a:ext cx="7126288" cy="1252537"/>
          </a:xfrm>
        </p:spPr>
        <p:txBody>
          <a:bodyPr/>
          <a:lstStyle/>
          <a:p>
            <a:pPr algn="r" eaLnBrk="1" hangingPunct="1">
              <a:spcBef>
                <a:spcPts val="450"/>
              </a:spcBef>
              <a:tabLst>
                <a:tab pos="1041400" algn="l"/>
                <a:tab pos="2084388" algn="l"/>
                <a:tab pos="3127375" algn="l"/>
                <a:tab pos="4170363" algn="l"/>
                <a:tab pos="5213350" algn="l"/>
                <a:tab pos="6256338" algn="l"/>
                <a:tab pos="7299325" algn="l"/>
                <a:tab pos="8342313" algn="l"/>
                <a:tab pos="9385300" algn="l"/>
                <a:tab pos="10428288" algn="l"/>
              </a:tabLst>
            </a:pPr>
            <a:endParaRPr lang="fr-FR" altLang="fr-FR" sz="2500" b="1" dirty="0" smtClean="0">
              <a:solidFill>
                <a:srgbClr val="FFFFFF"/>
              </a:solidFill>
              <a:latin typeface="GillSans" pitchFamily="32" charset="0"/>
            </a:endParaRPr>
          </a:p>
          <a:p>
            <a:pPr algn="r" eaLnBrk="1" hangingPunct="1">
              <a:spcBef>
                <a:spcPts val="450"/>
              </a:spcBef>
              <a:tabLst>
                <a:tab pos="1041400" algn="l"/>
                <a:tab pos="2084388" algn="l"/>
                <a:tab pos="3127375" algn="l"/>
                <a:tab pos="4170363" algn="l"/>
                <a:tab pos="5213350" algn="l"/>
                <a:tab pos="6256338" algn="l"/>
                <a:tab pos="7299325" algn="l"/>
                <a:tab pos="8342313" algn="l"/>
                <a:tab pos="9385300" algn="l"/>
                <a:tab pos="10428288" algn="l"/>
              </a:tabLst>
            </a:pPr>
            <a:r>
              <a:rPr lang="fr-FR" altLang="fr-FR" sz="2500" b="1" dirty="0">
                <a:solidFill>
                  <a:srgbClr val="FFFFFF"/>
                </a:solidFill>
                <a:latin typeface="GillSans" pitchFamily="32" charset="0"/>
              </a:rPr>
              <a:t>p</a:t>
            </a:r>
            <a:r>
              <a:rPr lang="fr-FR" altLang="fr-FR" sz="2500" b="1" dirty="0" smtClean="0">
                <a:solidFill>
                  <a:srgbClr val="FFFFFF"/>
                </a:solidFill>
                <a:latin typeface="GillSans" pitchFamily="32" charset="0"/>
              </a:rPr>
              <a:t>hilippe.portelli@unistra.fr</a:t>
            </a:r>
            <a:r>
              <a:rPr lang="fr-FR" altLang="fr-FR" sz="2500" b="1" dirty="0" smtClean="0">
                <a:solidFill>
                  <a:srgbClr val="FFFFFF"/>
                </a:solidFill>
                <a:latin typeface="GillSans" pitchFamily="32" charset="0"/>
              </a:rPr>
              <a:t/>
            </a:r>
            <a:br>
              <a:rPr lang="fr-FR" altLang="fr-FR" sz="2500" b="1" dirty="0" smtClean="0">
                <a:solidFill>
                  <a:srgbClr val="FFFFFF"/>
                </a:solidFill>
                <a:latin typeface="GillSans" pitchFamily="32" charset="0"/>
              </a:rPr>
            </a:br>
            <a:endParaRPr lang="fr-FR" altLang="fr-FR" sz="1800" dirty="0" smtClean="0">
              <a:solidFill>
                <a:srgbClr val="FFFFFF"/>
              </a:solidFill>
              <a:latin typeface="GillSans" pitchFamily="32" charset="0"/>
            </a:endParaRP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0"/>
            <a:ext cx="3567113" cy="604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218" y="6045200"/>
            <a:ext cx="2508250" cy="15128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4"/>
          <a:stretch/>
        </p:blipFill>
        <p:spPr>
          <a:xfrm>
            <a:off x="0" y="6045199"/>
            <a:ext cx="7124700" cy="15144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26288" cy="1079500"/>
          </a:xfrm>
          <a:solidFill>
            <a:srgbClr val="0060A9"/>
          </a:solidFill>
        </p:spPr>
        <p:txBody>
          <a:bodyPr/>
          <a:lstStyle/>
          <a:p>
            <a:pPr algn="l" eaLnBrk="1" hangingPunct="1">
              <a:tabLst>
                <a:tab pos="533400" algn="l"/>
                <a:tab pos="1574800" algn="l"/>
                <a:tab pos="2617788" algn="l"/>
                <a:tab pos="3660775" algn="l"/>
                <a:tab pos="4703763" algn="l"/>
                <a:tab pos="5746750" algn="l"/>
                <a:tab pos="6789738" algn="l"/>
                <a:tab pos="7832725" algn="l"/>
                <a:tab pos="8875713" algn="l"/>
                <a:tab pos="9918700" algn="l"/>
                <a:tab pos="10961688" algn="l"/>
              </a:tabLst>
            </a:pPr>
            <a:r>
              <a:rPr lang="fr-FR" altLang="fr-FR" sz="3200" b="1" dirty="0" smtClean="0">
                <a:solidFill>
                  <a:srgbClr val="FFFFFF"/>
                </a:solidFill>
                <a:latin typeface="GillSans" pitchFamily="32" charset="0"/>
              </a:rPr>
              <a:t>Eléments pour une stratégie</a:t>
            </a:r>
            <a:endParaRPr lang="fr-FR" altLang="fr-FR" sz="3200" b="1" dirty="0" smtClean="0">
              <a:solidFill>
                <a:srgbClr val="FFFFFF"/>
              </a:solidFill>
              <a:latin typeface="GillSans" pitchFamily="32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124700" y="0"/>
            <a:ext cx="3562350" cy="1079500"/>
          </a:xfrm>
          <a:solidFill>
            <a:srgbClr val="E7E6E6"/>
          </a:solidFill>
        </p:spPr>
        <p:txBody>
          <a:bodyPr anchor="ctr"/>
          <a:lstStyle/>
          <a:p>
            <a:pPr marL="0" indent="0" eaLnBrk="1" hangingPunct="1">
              <a:spcBef>
                <a:spcPts val="300"/>
              </a:spcBef>
              <a:tabLst>
                <a:tab pos="88900" algn="l"/>
                <a:tab pos="1130300" algn="l"/>
                <a:tab pos="2173288" algn="l"/>
                <a:tab pos="3216275" algn="l"/>
                <a:tab pos="4259263" algn="l"/>
                <a:tab pos="5302250" algn="l"/>
                <a:tab pos="6345238" algn="l"/>
                <a:tab pos="7388225" algn="l"/>
                <a:tab pos="8431213" algn="l"/>
                <a:tab pos="9474200" algn="l"/>
                <a:tab pos="10517188" algn="l"/>
              </a:tabLst>
            </a:pPr>
            <a:r>
              <a:rPr lang="fr-FR" altLang="fr-FR" sz="2400" dirty="0" smtClean="0">
                <a:latin typeface="Novarese Ultra" pitchFamily="16" charset="0"/>
              </a:rPr>
              <a:t>Journée FIED</a:t>
            </a:r>
            <a:r>
              <a:rPr lang="fr-FR" altLang="fr-FR" sz="2400" dirty="0" smtClean="0">
                <a:latin typeface="Novarese Ultra" pitchFamily="16" charset="0"/>
              </a:rPr>
              <a:t/>
            </a:r>
            <a:br>
              <a:rPr lang="fr-FR" altLang="fr-FR" sz="2400" dirty="0" smtClean="0">
                <a:latin typeface="Novarese Ultra" pitchFamily="16" charset="0"/>
              </a:rPr>
            </a:br>
            <a:r>
              <a:rPr lang="fr-FR" altLang="fr-FR" sz="1200" b="1" dirty="0" smtClean="0">
                <a:latin typeface="Novarese Book" pitchFamily="16" charset="0"/>
              </a:rPr>
              <a:t>Philippe </a:t>
            </a:r>
            <a:r>
              <a:rPr lang="fr-FR" altLang="fr-FR" sz="1200" b="1" dirty="0" smtClean="0">
                <a:latin typeface="Novarese Book" pitchFamily="16" charset="0"/>
              </a:rPr>
              <a:t>PORTELLI </a:t>
            </a:r>
            <a:r>
              <a:rPr lang="fr-FR" altLang="fr-FR" sz="1050" dirty="0" smtClean="0">
                <a:latin typeface="Novarese Book" pitchFamily="16" charset="0"/>
              </a:rPr>
              <a:t>– </a:t>
            </a:r>
            <a:r>
              <a:rPr lang="fr-FR" altLang="fr-FR" sz="1200" dirty="0" smtClean="0">
                <a:latin typeface="Novarese Book" pitchFamily="16" charset="0"/>
              </a:rPr>
              <a:t>19 </a:t>
            </a:r>
            <a:r>
              <a:rPr lang="fr-FR" altLang="fr-FR" sz="1200" dirty="0" smtClean="0">
                <a:latin typeface="Novarese Book" pitchFamily="16" charset="0"/>
              </a:rPr>
              <a:t>mars 2014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045200"/>
            <a:ext cx="25082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ZoneTexte 7"/>
          <p:cNvSpPr txBox="1">
            <a:spLocks noChangeArrowheads="1"/>
          </p:cNvSpPr>
          <p:nvPr/>
        </p:nvSpPr>
        <p:spPr bwMode="auto">
          <a:xfrm>
            <a:off x="1258888" y="1862138"/>
            <a:ext cx="74168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lvl="1" eaLnBrk="1" hangingPunct="1"/>
            <a:r>
              <a:rPr lang="fr-FR" altLang="fr-FR" sz="2000"/>
              <a:t>La Gestion Électronique des Documents ou GED est un système informatisé d'acquisition, de classement, de stockage, d'archivage et de diffusion des documents.</a:t>
            </a:r>
          </a:p>
          <a:p>
            <a:pPr lvl="1" eaLnBrk="1" hangingPunct="1"/>
            <a:endParaRPr lang="fr-FR" altLang="fr-FR" sz="2000"/>
          </a:p>
          <a:p>
            <a:pPr lvl="1" eaLnBrk="1" hangingPunct="1"/>
            <a:r>
              <a:rPr lang="fr-FR" altLang="fr-FR" sz="2000"/>
              <a:t>Elle recouvre l’ensemble des techniques qui permettent de gérer les flux de documents qui pénètrent, sortent ou circulent à l’intérieur ou à l'extérieur de l'université.</a:t>
            </a:r>
          </a:p>
          <a:p>
            <a:pPr lvl="1" eaLnBrk="1" hangingPunct="1"/>
            <a:endParaRPr lang="fr-FR" altLang="fr-FR" sz="2000"/>
          </a:p>
          <a:p>
            <a:pPr lvl="1" eaLnBrk="1" hangingPunct="1"/>
            <a:r>
              <a:rPr lang="fr-FR" altLang="fr-FR" sz="2000"/>
              <a:t>C'est un processus qui découle du cycle de vie du document. Elle peut permettre un gain de temps et d’efficacité pour la communauté des utilisateurs.</a:t>
            </a:r>
          </a:p>
        </p:txBody>
      </p:sp>
      <p:sp>
        <p:nvSpPr>
          <p:cNvPr id="3078" name="ZoneTexte 8"/>
          <p:cNvSpPr txBox="1">
            <a:spLocks noChangeArrowheads="1"/>
          </p:cNvSpPr>
          <p:nvPr/>
        </p:nvSpPr>
        <p:spPr bwMode="auto">
          <a:xfrm>
            <a:off x="737394" y="1535173"/>
            <a:ext cx="928903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sz="2400" b="1" dirty="0">
                <a:solidFill>
                  <a:prstClr val="black"/>
                </a:solidFill>
                <a:latin typeface="Calibri"/>
              </a:rPr>
              <a:t>Pour construire une </a:t>
            </a:r>
            <a:r>
              <a:rPr lang="fr-FR" sz="2400" b="1" dirty="0" smtClean="0">
                <a:solidFill>
                  <a:prstClr val="black"/>
                </a:solidFill>
                <a:latin typeface="Calibri"/>
              </a:rPr>
              <a:t>stratégie, </a:t>
            </a:r>
            <a:r>
              <a:rPr lang="fr-FR" sz="2400" b="1" dirty="0">
                <a:solidFill>
                  <a:prstClr val="black"/>
                </a:solidFill>
                <a:latin typeface="Calibri"/>
              </a:rPr>
              <a:t>il faut tenir compte :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FR" sz="2400" b="1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400" b="1" i="1" dirty="0">
                <a:solidFill>
                  <a:schemeClr val="accent6"/>
                </a:solidFill>
                <a:latin typeface="Calibri"/>
              </a:rPr>
              <a:t>De l’évolution du contexte international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Le développement de l’offre anglo-saxonne est massif, les francophones ne doivent / peuvent pas en être absents.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fr-FR" sz="2400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La place des </a:t>
            </a: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MOOC </a:t>
            </a:r>
            <a:r>
              <a:rPr lang="fr-FR" sz="2400" dirty="0">
                <a:solidFill>
                  <a:prstClr val="black"/>
                </a:solidFill>
                <a:latin typeface="Calibri"/>
              </a:rPr>
              <a:t>évolue par la délivrance de crédits ECTS.   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fr-FR" sz="2400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La qualité des systèmes éducatifs devient un critère d’analyse (versus la qualité des services</a:t>
            </a: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) = évolution des standards de référence à l’international.</a:t>
            </a:r>
            <a:endParaRPr lang="fr-FR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619AF8D-CE52-4E39-AE22-5AB916A2A4D8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26288" cy="1079500"/>
          </a:xfrm>
          <a:solidFill>
            <a:srgbClr val="0060A9"/>
          </a:solidFill>
        </p:spPr>
        <p:txBody>
          <a:bodyPr/>
          <a:lstStyle/>
          <a:p>
            <a:pPr algn="l" eaLnBrk="1" hangingPunct="1">
              <a:tabLst>
                <a:tab pos="533400" algn="l"/>
                <a:tab pos="1574800" algn="l"/>
                <a:tab pos="2617788" algn="l"/>
                <a:tab pos="3660775" algn="l"/>
                <a:tab pos="4703763" algn="l"/>
                <a:tab pos="5746750" algn="l"/>
                <a:tab pos="6789738" algn="l"/>
                <a:tab pos="7832725" algn="l"/>
                <a:tab pos="8875713" algn="l"/>
                <a:tab pos="9918700" algn="l"/>
                <a:tab pos="10961688" algn="l"/>
              </a:tabLst>
            </a:pPr>
            <a:r>
              <a:rPr lang="fr-FR" altLang="fr-FR" sz="3200" b="1" dirty="0" smtClean="0">
                <a:solidFill>
                  <a:srgbClr val="FFFFFF"/>
                </a:solidFill>
                <a:latin typeface="GillSans" pitchFamily="32" charset="0"/>
              </a:rPr>
              <a:t>Eléments pour une stratégie</a:t>
            </a:r>
            <a:endParaRPr lang="fr-FR" altLang="fr-FR" sz="3200" b="1" dirty="0" smtClean="0">
              <a:solidFill>
                <a:srgbClr val="FFFFFF"/>
              </a:solidFill>
              <a:latin typeface="GillSans" pitchFamily="32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124700" y="0"/>
            <a:ext cx="3562350" cy="1079500"/>
          </a:xfrm>
          <a:solidFill>
            <a:srgbClr val="E7E6E6"/>
          </a:solidFill>
        </p:spPr>
        <p:txBody>
          <a:bodyPr anchor="ctr"/>
          <a:lstStyle/>
          <a:p>
            <a:pPr marL="0" lvl="0" indent="0" eaLnBrk="1" hangingPunct="1">
              <a:spcBef>
                <a:spcPts val="300"/>
              </a:spcBef>
              <a:tabLst>
                <a:tab pos="88900" algn="l"/>
                <a:tab pos="1130300" algn="l"/>
                <a:tab pos="2173288" algn="l"/>
                <a:tab pos="3216275" algn="l"/>
                <a:tab pos="4259263" algn="l"/>
                <a:tab pos="5302250" algn="l"/>
                <a:tab pos="6345238" algn="l"/>
                <a:tab pos="7388225" algn="l"/>
                <a:tab pos="8431213" algn="l"/>
                <a:tab pos="9474200" algn="l"/>
                <a:tab pos="10517188" algn="l"/>
              </a:tabLst>
            </a:pPr>
            <a:r>
              <a:rPr lang="fr-FR" altLang="fr-FR" sz="2400" dirty="0" smtClean="0">
                <a:latin typeface="Novarese Ultra" pitchFamily="16" charset="0"/>
              </a:rPr>
              <a:t>Journée FIED</a:t>
            </a:r>
            <a:br>
              <a:rPr lang="fr-FR" altLang="fr-FR" sz="2400" dirty="0" smtClean="0">
                <a:latin typeface="Novarese Ultra" pitchFamily="16" charset="0"/>
              </a:rPr>
            </a:br>
            <a:r>
              <a:rPr lang="fr-FR" altLang="fr-FR" sz="1200" b="1" dirty="0">
                <a:latin typeface="Novarese Book" pitchFamily="16" charset="0"/>
              </a:rPr>
              <a:t>Philippe PORTELLI </a:t>
            </a:r>
            <a:r>
              <a:rPr lang="fr-FR" altLang="fr-FR" sz="1050" dirty="0">
                <a:latin typeface="Novarese Book" pitchFamily="16" charset="0"/>
              </a:rPr>
              <a:t>– </a:t>
            </a:r>
            <a:r>
              <a:rPr lang="fr-FR" altLang="fr-FR" sz="1200" dirty="0">
                <a:latin typeface="Novarese Book" pitchFamily="16" charset="0"/>
              </a:rPr>
              <a:t>19 mars 2014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045200"/>
            <a:ext cx="25082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ZoneTexte 7"/>
          <p:cNvSpPr txBox="1">
            <a:spLocks noChangeArrowheads="1"/>
          </p:cNvSpPr>
          <p:nvPr/>
        </p:nvSpPr>
        <p:spPr bwMode="auto">
          <a:xfrm>
            <a:off x="1258888" y="1862138"/>
            <a:ext cx="74168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lvl="1" eaLnBrk="1" hangingPunct="1"/>
            <a:r>
              <a:rPr lang="fr-FR" altLang="fr-FR" sz="2000"/>
              <a:t>La Gestion Électronique des Documents ou GED est un système informatisé d'acquisition, de classement, de stockage, d'archivage et de diffusion des documents.</a:t>
            </a:r>
          </a:p>
          <a:p>
            <a:pPr lvl="1" eaLnBrk="1" hangingPunct="1"/>
            <a:endParaRPr lang="fr-FR" altLang="fr-FR" sz="2000"/>
          </a:p>
          <a:p>
            <a:pPr lvl="1" eaLnBrk="1" hangingPunct="1"/>
            <a:r>
              <a:rPr lang="fr-FR" altLang="fr-FR" sz="2000"/>
              <a:t>Elle recouvre l’ensemble des techniques qui permettent de gérer les flux de documents qui pénètrent, sortent ou circulent à l’intérieur ou à l'extérieur de l'université.</a:t>
            </a:r>
          </a:p>
          <a:p>
            <a:pPr lvl="1" eaLnBrk="1" hangingPunct="1"/>
            <a:endParaRPr lang="fr-FR" altLang="fr-FR" sz="2000"/>
          </a:p>
          <a:p>
            <a:pPr lvl="1" eaLnBrk="1" hangingPunct="1"/>
            <a:r>
              <a:rPr lang="fr-FR" altLang="fr-FR" sz="2000"/>
              <a:t>C'est un processus qui découle du cycle de vie du document. Elle peut permettre un gain de temps et d’efficacité pour la communauté des utilisateurs.</a:t>
            </a:r>
          </a:p>
        </p:txBody>
      </p:sp>
      <p:sp>
        <p:nvSpPr>
          <p:cNvPr id="3078" name="ZoneTexte 8"/>
          <p:cNvSpPr txBox="1">
            <a:spLocks noChangeArrowheads="1"/>
          </p:cNvSpPr>
          <p:nvPr/>
        </p:nvSpPr>
        <p:spPr bwMode="auto">
          <a:xfrm>
            <a:off x="737394" y="1535173"/>
            <a:ext cx="9289032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sz="2400" b="1" dirty="0">
                <a:solidFill>
                  <a:prstClr val="black"/>
                </a:solidFill>
                <a:latin typeface="Calibri"/>
              </a:rPr>
              <a:t>Pour construire une </a:t>
            </a:r>
            <a:r>
              <a:rPr lang="fr-FR" sz="2400" b="1" dirty="0" smtClean="0">
                <a:solidFill>
                  <a:prstClr val="black"/>
                </a:solidFill>
                <a:latin typeface="Calibri"/>
              </a:rPr>
              <a:t>stratégie, </a:t>
            </a:r>
            <a:r>
              <a:rPr lang="fr-FR" sz="2400" b="1" dirty="0">
                <a:solidFill>
                  <a:prstClr val="black"/>
                </a:solidFill>
                <a:latin typeface="Calibri"/>
              </a:rPr>
              <a:t>il faut tenir compte :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FR" sz="2400" b="1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400" b="1" i="1" dirty="0" smtClean="0">
                <a:solidFill>
                  <a:schemeClr val="accent6"/>
                </a:solidFill>
                <a:latin typeface="Calibri"/>
              </a:rPr>
              <a:t>De </a:t>
            </a:r>
            <a:r>
              <a:rPr lang="fr-FR" sz="2400" b="1" i="1" dirty="0">
                <a:solidFill>
                  <a:schemeClr val="accent6"/>
                </a:solidFill>
                <a:latin typeface="Calibri"/>
              </a:rPr>
              <a:t>l’évolution du contexte européen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L’ </a:t>
            </a:r>
            <a:r>
              <a:rPr lang="fr-FR" sz="2400" i="1" dirty="0">
                <a:solidFill>
                  <a:prstClr val="black"/>
                </a:solidFill>
                <a:latin typeface="Calibri"/>
              </a:rPr>
              <a:t>Open Education Europa</a:t>
            </a:r>
            <a:r>
              <a:rPr lang="fr-FR" sz="2400" dirty="0">
                <a:solidFill>
                  <a:prstClr val="black"/>
                </a:solidFill>
                <a:latin typeface="Calibri"/>
              </a:rPr>
              <a:t> (septembre 2013)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fr-FR" sz="2400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Les universités de la LERU définissent conjointement </a:t>
            </a: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leur </a:t>
            </a:r>
            <a:r>
              <a:rPr lang="fr-FR" sz="2400" dirty="0">
                <a:solidFill>
                  <a:prstClr val="black"/>
                </a:solidFill>
                <a:latin typeface="Calibri"/>
              </a:rPr>
              <a:t>cadre d’intervention </a:t>
            </a: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(universités </a:t>
            </a:r>
            <a:r>
              <a:rPr lang="fr-FR" sz="2400" dirty="0">
                <a:solidFill>
                  <a:prstClr val="black"/>
                </a:solidFill>
                <a:latin typeface="Calibri"/>
              </a:rPr>
              <a:t>de </a:t>
            </a: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recherche) </a:t>
            </a:r>
            <a:r>
              <a:rPr lang="fr-FR" sz="2400" dirty="0">
                <a:solidFill>
                  <a:prstClr val="black"/>
                </a:solidFill>
                <a:latin typeface="Calibri"/>
              </a:rPr>
              <a:t>dans le domaine de l’enseignement en ligne.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FR" sz="3200" dirty="0" smtClean="0">
              <a:solidFill>
                <a:prstClr val="black"/>
              </a:solidFill>
              <a:latin typeface="Calibri"/>
            </a:endParaRP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Strasbourg est chef de file du groupe de travail thématique numérique de la LERU au sein duquel la stratégie MOOC est réfléchie.</a:t>
            </a:r>
            <a:endParaRPr lang="fr-FR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619AF8D-CE52-4E39-AE22-5AB916A2A4D8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64794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26288" cy="1079500"/>
          </a:xfrm>
          <a:solidFill>
            <a:srgbClr val="0060A9"/>
          </a:solidFill>
        </p:spPr>
        <p:txBody>
          <a:bodyPr/>
          <a:lstStyle/>
          <a:p>
            <a:pPr algn="l" eaLnBrk="1" hangingPunct="1">
              <a:tabLst>
                <a:tab pos="533400" algn="l"/>
                <a:tab pos="1574800" algn="l"/>
                <a:tab pos="2617788" algn="l"/>
                <a:tab pos="3660775" algn="l"/>
                <a:tab pos="4703763" algn="l"/>
                <a:tab pos="5746750" algn="l"/>
                <a:tab pos="6789738" algn="l"/>
                <a:tab pos="7832725" algn="l"/>
                <a:tab pos="8875713" algn="l"/>
                <a:tab pos="9918700" algn="l"/>
                <a:tab pos="10961688" algn="l"/>
              </a:tabLst>
            </a:pPr>
            <a:r>
              <a:rPr lang="fr-FR" altLang="fr-FR" sz="3200" b="1" dirty="0" smtClean="0">
                <a:solidFill>
                  <a:srgbClr val="FFFFFF"/>
                </a:solidFill>
                <a:latin typeface="GillSans" pitchFamily="32" charset="0"/>
              </a:rPr>
              <a:t>Eléments pour une stratégie</a:t>
            </a:r>
            <a:endParaRPr lang="fr-FR" altLang="fr-FR" sz="3200" b="1" dirty="0" smtClean="0">
              <a:solidFill>
                <a:srgbClr val="FFFFFF"/>
              </a:solidFill>
              <a:latin typeface="GillSans" pitchFamily="32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112109" y="-12250"/>
            <a:ext cx="3562350" cy="1079500"/>
          </a:xfrm>
          <a:solidFill>
            <a:srgbClr val="E7E6E6"/>
          </a:solidFill>
        </p:spPr>
        <p:txBody>
          <a:bodyPr anchor="ctr"/>
          <a:lstStyle/>
          <a:p>
            <a:pPr marL="0" lvl="0" indent="0" eaLnBrk="1" hangingPunct="1">
              <a:spcBef>
                <a:spcPts val="300"/>
              </a:spcBef>
              <a:tabLst>
                <a:tab pos="88900" algn="l"/>
                <a:tab pos="1130300" algn="l"/>
                <a:tab pos="2173288" algn="l"/>
                <a:tab pos="3216275" algn="l"/>
                <a:tab pos="4259263" algn="l"/>
                <a:tab pos="5302250" algn="l"/>
                <a:tab pos="6345238" algn="l"/>
                <a:tab pos="7388225" algn="l"/>
                <a:tab pos="8431213" algn="l"/>
                <a:tab pos="9474200" algn="l"/>
                <a:tab pos="10517188" algn="l"/>
              </a:tabLst>
            </a:pPr>
            <a:r>
              <a:rPr lang="fr-FR" altLang="fr-FR" sz="2400" dirty="0" smtClean="0">
                <a:latin typeface="Novarese Ultra" pitchFamily="16" charset="0"/>
              </a:rPr>
              <a:t>Journée FIED</a:t>
            </a:r>
            <a:r>
              <a:rPr lang="fr-FR" altLang="fr-FR" sz="2400" dirty="0" smtClean="0">
                <a:latin typeface="Novarese Ultra" pitchFamily="16" charset="0"/>
              </a:rPr>
              <a:t/>
            </a:r>
            <a:br>
              <a:rPr lang="fr-FR" altLang="fr-FR" sz="2400" dirty="0" smtClean="0">
                <a:latin typeface="Novarese Ultra" pitchFamily="16" charset="0"/>
              </a:rPr>
            </a:br>
            <a:r>
              <a:rPr lang="fr-FR" altLang="fr-FR" sz="1200" b="1" dirty="0">
                <a:latin typeface="Novarese Book" pitchFamily="16" charset="0"/>
              </a:rPr>
              <a:t>Philippe PORTELLI </a:t>
            </a:r>
            <a:r>
              <a:rPr lang="fr-FR" altLang="fr-FR" sz="1050" dirty="0">
                <a:latin typeface="Novarese Book" pitchFamily="16" charset="0"/>
              </a:rPr>
              <a:t>– </a:t>
            </a:r>
            <a:r>
              <a:rPr lang="fr-FR" altLang="fr-FR" sz="1200" dirty="0">
                <a:latin typeface="Novarese Book" pitchFamily="16" charset="0"/>
              </a:rPr>
              <a:t>19 mars 2014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045200"/>
            <a:ext cx="25082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ZoneTexte 7"/>
          <p:cNvSpPr txBox="1">
            <a:spLocks noChangeArrowheads="1"/>
          </p:cNvSpPr>
          <p:nvPr/>
        </p:nvSpPr>
        <p:spPr bwMode="auto">
          <a:xfrm>
            <a:off x="1258888" y="1862138"/>
            <a:ext cx="74168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lvl="1" eaLnBrk="1" hangingPunct="1"/>
            <a:r>
              <a:rPr lang="fr-FR" altLang="fr-FR" sz="2000"/>
              <a:t>La Gestion Électronique des Documents ou GED est un système informatisé d'acquisition, de classement, de stockage, d'archivage et de diffusion des documents.</a:t>
            </a:r>
          </a:p>
          <a:p>
            <a:pPr lvl="1" eaLnBrk="1" hangingPunct="1"/>
            <a:endParaRPr lang="fr-FR" altLang="fr-FR" sz="2000"/>
          </a:p>
          <a:p>
            <a:pPr lvl="1" eaLnBrk="1" hangingPunct="1"/>
            <a:r>
              <a:rPr lang="fr-FR" altLang="fr-FR" sz="2000"/>
              <a:t>Elle recouvre l’ensemble des techniques qui permettent de gérer les flux de documents qui pénètrent, sortent ou circulent à l’intérieur ou à l'extérieur de l'université.</a:t>
            </a:r>
          </a:p>
          <a:p>
            <a:pPr lvl="1" eaLnBrk="1" hangingPunct="1"/>
            <a:endParaRPr lang="fr-FR" altLang="fr-FR" sz="2000"/>
          </a:p>
          <a:p>
            <a:pPr lvl="1" eaLnBrk="1" hangingPunct="1"/>
            <a:r>
              <a:rPr lang="fr-FR" altLang="fr-FR" sz="2000"/>
              <a:t>C'est un processus qui découle du cycle de vie du document. Elle peut permettre un gain de temps et d’efficacité pour la communauté des utilisateurs.</a:t>
            </a:r>
          </a:p>
        </p:txBody>
      </p:sp>
      <p:sp>
        <p:nvSpPr>
          <p:cNvPr id="3078" name="ZoneTexte 8"/>
          <p:cNvSpPr txBox="1">
            <a:spLocks noChangeArrowheads="1"/>
          </p:cNvSpPr>
          <p:nvPr/>
        </p:nvSpPr>
        <p:spPr bwMode="auto">
          <a:xfrm>
            <a:off x="737394" y="1535173"/>
            <a:ext cx="928903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sz="2400" b="1" dirty="0">
                <a:solidFill>
                  <a:prstClr val="black"/>
                </a:solidFill>
                <a:latin typeface="Calibri"/>
              </a:rPr>
              <a:t>Pour construire une </a:t>
            </a:r>
            <a:r>
              <a:rPr lang="fr-FR" sz="2400" b="1" dirty="0" smtClean="0">
                <a:solidFill>
                  <a:prstClr val="black"/>
                </a:solidFill>
                <a:latin typeface="Calibri"/>
              </a:rPr>
              <a:t>stratégie, </a:t>
            </a:r>
            <a:r>
              <a:rPr lang="fr-FR" sz="2400" b="1" dirty="0">
                <a:solidFill>
                  <a:prstClr val="black"/>
                </a:solidFill>
                <a:latin typeface="Calibri"/>
              </a:rPr>
              <a:t>il faut tenir compte :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FR" sz="2400" b="1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400" b="1" i="1" dirty="0">
                <a:solidFill>
                  <a:schemeClr val="accent6"/>
                </a:solidFill>
                <a:latin typeface="Calibri"/>
              </a:rPr>
              <a:t>De l’évolution du contexte national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FUN </a:t>
            </a:r>
            <a:r>
              <a:rPr lang="fr-FR" sz="2400" dirty="0">
                <a:solidFill>
                  <a:prstClr val="black"/>
                </a:solidFill>
                <a:latin typeface="Calibri"/>
              </a:rPr>
              <a:t>propose un cadre de mise en œuvre et de visibilité des </a:t>
            </a: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MOOC </a:t>
            </a:r>
            <a:r>
              <a:rPr lang="fr-FR" sz="2400" dirty="0">
                <a:solidFill>
                  <a:prstClr val="black"/>
                </a:solidFill>
                <a:latin typeface="Calibri"/>
              </a:rPr>
              <a:t>produits par les établissements français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fr-FR" sz="2400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Il dessine un cadre de valorisation des ressources déjà </a:t>
            </a: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produites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FR" sz="2400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Il </a:t>
            </a: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provoque une réflexion autour d’un nouveau modèle </a:t>
            </a:r>
            <a:r>
              <a:rPr lang="fr-FR" sz="2400" dirty="0">
                <a:solidFill>
                  <a:prstClr val="black"/>
                </a:solidFill>
                <a:latin typeface="Calibri"/>
              </a:rPr>
              <a:t>économique pour les universités françaises, assurément différent de celui du monde anglo-saxon ou des grandes </a:t>
            </a: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écoles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FR" sz="2400" dirty="0" smtClean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Il ouvre des perspectives pour les offres de formation</a:t>
            </a:r>
            <a:endParaRPr lang="fr-FR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619AF8D-CE52-4E39-AE22-5AB916A2A4D8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60872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26288" cy="1079500"/>
          </a:xfrm>
          <a:solidFill>
            <a:srgbClr val="0060A9"/>
          </a:solidFill>
        </p:spPr>
        <p:txBody>
          <a:bodyPr/>
          <a:lstStyle/>
          <a:p>
            <a:pPr algn="l" eaLnBrk="1" hangingPunct="1">
              <a:tabLst>
                <a:tab pos="533400" algn="l"/>
                <a:tab pos="1574800" algn="l"/>
                <a:tab pos="2617788" algn="l"/>
                <a:tab pos="3660775" algn="l"/>
                <a:tab pos="4703763" algn="l"/>
                <a:tab pos="5746750" algn="l"/>
                <a:tab pos="6789738" algn="l"/>
                <a:tab pos="7832725" algn="l"/>
                <a:tab pos="8875713" algn="l"/>
                <a:tab pos="9918700" algn="l"/>
                <a:tab pos="10961688" algn="l"/>
              </a:tabLst>
            </a:pPr>
            <a:r>
              <a:rPr lang="fr-FR" altLang="fr-FR" sz="3200" b="1" dirty="0" smtClean="0">
                <a:solidFill>
                  <a:srgbClr val="FFFFFF"/>
                </a:solidFill>
                <a:latin typeface="GillSans" pitchFamily="32" charset="0"/>
              </a:rPr>
              <a:t>Nos bases d’analyse </a:t>
            </a:r>
            <a:endParaRPr lang="fr-FR" altLang="fr-FR" sz="3200" b="1" dirty="0" smtClean="0">
              <a:solidFill>
                <a:srgbClr val="FFFFFF"/>
              </a:solidFill>
              <a:latin typeface="GillSans" pitchFamily="32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124700" y="0"/>
            <a:ext cx="3562350" cy="1079500"/>
          </a:xfrm>
          <a:solidFill>
            <a:srgbClr val="E7E6E6"/>
          </a:solidFill>
        </p:spPr>
        <p:txBody>
          <a:bodyPr anchor="ctr"/>
          <a:lstStyle/>
          <a:p>
            <a:pPr marL="0" lvl="0" indent="0" eaLnBrk="1" hangingPunct="1">
              <a:spcBef>
                <a:spcPts val="300"/>
              </a:spcBef>
              <a:tabLst>
                <a:tab pos="88900" algn="l"/>
                <a:tab pos="1130300" algn="l"/>
                <a:tab pos="2173288" algn="l"/>
                <a:tab pos="3216275" algn="l"/>
                <a:tab pos="4259263" algn="l"/>
                <a:tab pos="5302250" algn="l"/>
                <a:tab pos="6345238" algn="l"/>
                <a:tab pos="7388225" algn="l"/>
                <a:tab pos="8431213" algn="l"/>
                <a:tab pos="9474200" algn="l"/>
                <a:tab pos="10517188" algn="l"/>
              </a:tabLst>
            </a:pPr>
            <a:r>
              <a:rPr lang="fr-FR" altLang="fr-FR" sz="2400" dirty="0" smtClean="0">
                <a:latin typeface="Novarese Ultra" pitchFamily="16" charset="0"/>
              </a:rPr>
              <a:t>Journée FIED</a:t>
            </a:r>
            <a:r>
              <a:rPr lang="fr-FR" altLang="fr-FR" sz="2400" dirty="0" smtClean="0">
                <a:latin typeface="Novarese Ultra" pitchFamily="16" charset="0"/>
              </a:rPr>
              <a:t/>
            </a:r>
            <a:br>
              <a:rPr lang="fr-FR" altLang="fr-FR" sz="2400" dirty="0" smtClean="0">
                <a:latin typeface="Novarese Ultra" pitchFamily="16" charset="0"/>
              </a:rPr>
            </a:br>
            <a:r>
              <a:rPr lang="fr-FR" altLang="fr-FR" sz="1200" b="1" dirty="0">
                <a:latin typeface="Novarese Book" pitchFamily="16" charset="0"/>
              </a:rPr>
              <a:t>Philippe PORTELLI </a:t>
            </a:r>
            <a:r>
              <a:rPr lang="fr-FR" altLang="fr-FR" sz="1050" dirty="0">
                <a:latin typeface="Novarese Book" pitchFamily="16" charset="0"/>
              </a:rPr>
              <a:t>– </a:t>
            </a:r>
            <a:r>
              <a:rPr lang="fr-FR" altLang="fr-FR" sz="1200" dirty="0">
                <a:latin typeface="Novarese Book" pitchFamily="16" charset="0"/>
              </a:rPr>
              <a:t>19 mars 2014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045200"/>
            <a:ext cx="25082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ZoneTexte 7"/>
          <p:cNvSpPr txBox="1">
            <a:spLocks noChangeArrowheads="1"/>
          </p:cNvSpPr>
          <p:nvPr/>
        </p:nvSpPr>
        <p:spPr bwMode="auto">
          <a:xfrm>
            <a:off x="521370" y="1403573"/>
            <a:ext cx="950505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sz="2400" b="1" dirty="0" smtClean="0">
                <a:solidFill>
                  <a:prstClr val="black"/>
                </a:solidFill>
                <a:latin typeface="Calibri"/>
              </a:rPr>
              <a:t>Des </a:t>
            </a:r>
            <a:r>
              <a:rPr lang="fr-FR" sz="2400" b="1" dirty="0">
                <a:solidFill>
                  <a:prstClr val="black"/>
                </a:solidFill>
                <a:latin typeface="Calibri"/>
              </a:rPr>
              <a:t>points de réflexion </a:t>
            </a:r>
            <a:r>
              <a:rPr lang="fr-FR" sz="2400" b="1" dirty="0" smtClean="0">
                <a:solidFill>
                  <a:prstClr val="black"/>
                </a:solidFill>
                <a:latin typeface="Calibri"/>
              </a:rPr>
              <a:t>apparaissent…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FR" sz="2400" b="1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400" b="1" i="1" dirty="0">
                <a:solidFill>
                  <a:schemeClr val="accent6"/>
                </a:solidFill>
                <a:latin typeface="Calibri"/>
              </a:rPr>
              <a:t>Les </a:t>
            </a:r>
            <a:r>
              <a:rPr lang="fr-FR" sz="2400" b="1" i="1" dirty="0" smtClean="0">
                <a:solidFill>
                  <a:schemeClr val="accent6"/>
                </a:solidFill>
                <a:latin typeface="Calibri"/>
              </a:rPr>
              <a:t>MOOC </a:t>
            </a:r>
            <a:r>
              <a:rPr lang="fr-FR" sz="2400" b="1" i="1" dirty="0">
                <a:solidFill>
                  <a:schemeClr val="accent6"/>
                </a:solidFill>
                <a:latin typeface="Calibri"/>
              </a:rPr>
              <a:t>sont-ils :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Une offre additionnelle des universités ?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Une valorisation de formations existantes vers d’autres étudiants ?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Un axe d’évolution de l’enseignement à distance, de la formation initiale à la formation tout au long de la vie ?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fr-FR" sz="2400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400" b="1" i="1" dirty="0">
                <a:solidFill>
                  <a:schemeClr val="accent6"/>
                </a:solidFill>
                <a:latin typeface="Calibri"/>
              </a:rPr>
              <a:t>Les </a:t>
            </a:r>
            <a:r>
              <a:rPr lang="fr-FR" sz="2400" b="1" i="1" dirty="0" smtClean="0">
                <a:solidFill>
                  <a:schemeClr val="accent6"/>
                </a:solidFill>
                <a:latin typeface="Calibri"/>
              </a:rPr>
              <a:t>MOOC </a:t>
            </a:r>
            <a:r>
              <a:rPr lang="fr-FR" sz="2400" b="1" i="1" dirty="0">
                <a:solidFill>
                  <a:schemeClr val="accent6"/>
                </a:solidFill>
                <a:latin typeface="Calibri"/>
              </a:rPr>
              <a:t>peuvent-ils :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Être une opportunité d’augmenter la qualité de l’enseignement en présentiel ?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Offrir l’opportunité de faire évoluer l’offre de formation à distance ?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Permettre de toucher de nouveaux publics ?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fr-FR" sz="2400" dirty="0">
                <a:solidFill>
                  <a:prstClr val="black"/>
                </a:solidFill>
                <a:latin typeface="Calibri"/>
              </a:rPr>
              <a:t>Devenir une source de revenus additionnels </a:t>
            </a:r>
            <a:r>
              <a:rPr lang="fr-FR" sz="2400" dirty="0" smtClean="0">
                <a:solidFill>
                  <a:prstClr val="black"/>
                </a:solidFill>
                <a:latin typeface="Calibri"/>
              </a:rPr>
              <a:t>?</a:t>
            </a:r>
            <a:endParaRPr lang="fr-FR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619AF8D-CE52-4E39-AE22-5AB916A2A4D8}" type="slidenum">
              <a:rPr lang="fr-FR" altLang="fr-FR" smtClean="0"/>
              <a:pPr>
                <a:defRPr/>
              </a:pPr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46926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26288" cy="1079500"/>
          </a:xfrm>
          <a:solidFill>
            <a:srgbClr val="0060A9"/>
          </a:solidFill>
        </p:spPr>
        <p:txBody>
          <a:bodyPr/>
          <a:lstStyle/>
          <a:p>
            <a:pPr algn="l" eaLnBrk="1" hangingPunct="1">
              <a:tabLst>
                <a:tab pos="533400" algn="l"/>
                <a:tab pos="1574800" algn="l"/>
                <a:tab pos="2617788" algn="l"/>
                <a:tab pos="3660775" algn="l"/>
                <a:tab pos="4703763" algn="l"/>
                <a:tab pos="5746750" algn="l"/>
                <a:tab pos="6789738" algn="l"/>
                <a:tab pos="7832725" algn="l"/>
                <a:tab pos="8875713" algn="l"/>
                <a:tab pos="9918700" algn="l"/>
                <a:tab pos="10961688" algn="l"/>
              </a:tabLst>
            </a:pPr>
            <a:r>
              <a:rPr lang="fr-FR" altLang="fr-FR" sz="3200" b="1" dirty="0" smtClean="0">
                <a:solidFill>
                  <a:srgbClr val="FFFFFF"/>
                </a:solidFill>
                <a:latin typeface="GillSans" pitchFamily="32" charset="0"/>
              </a:rPr>
              <a:t>Un socle favorable disponible</a:t>
            </a:r>
            <a:endParaRPr lang="fr-FR" altLang="fr-FR" sz="3200" b="1" dirty="0" smtClean="0">
              <a:solidFill>
                <a:srgbClr val="FFFFFF"/>
              </a:solidFill>
              <a:latin typeface="GillSans" pitchFamily="32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124700" y="0"/>
            <a:ext cx="3562350" cy="1079500"/>
          </a:xfrm>
          <a:solidFill>
            <a:srgbClr val="E7E6E6"/>
          </a:solidFill>
        </p:spPr>
        <p:txBody>
          <a:bodyPr anchor="ctr"/>
          <a:lstStyle/>
          <a:p>
            <a:pPr marL="0" lvl="0" indent="0" eaLnBrk="1" hangingPunct="1">
              <a:spcBef>
                <a:spcPts val="300"/>
              </a:spcBef>
              <a:tabLst>
                <a:tab pos="88900" algn="l"/>
                <a:tab pos="1130300" algn="l"/>
                <a:tab pos="2173288" algn="l"/>
                <a:tab pos="3216275" algn="l"/>
                <a:tab pos="4259263" algn="l"/>
                <a:tab pos="5302250" algn="l"/>
                <a:tab pos="6345238" algn="l"/>
                <a:tab pos="7388225" algn="l"/>
                <a:tab pos="8431213" algn="l"/>
                <a:tab pos="9474200" algn="l"/>
                <a:tab pos="10517188" algn="l"/>
              </a:tabLst>
            </a:pPr>
            <a:r>
              <a:rPr lang="fr-FR" altLang="fr-FR" sz="2400" dirty="0" smtClean="0">
                <a:latin typeface="Novarese Ultra" pitchFamily="16" charset="0"/>
              </a:rPr>
              <a:t>Journée FIED</a:t>
            </a:r>
            <a:r>
              <a:rPr lang="fr-FR" altLang="fr-FR" sz="2400" dirty="0" smtClean="0">
                <a:latin typeface="Novarese Ultra" pitchFamily="16" charset="0"/>
              </a:rPr>
              <a:t/>
            </a:r>
            <a:br>
              <a:rPr lang="fr-FR" altLang="fr-FR" sz="2400" dirty="0" smtClean="0">
                <a:latin typeface="Novarese Ultra" pitchFamily="16" charset="0"/>
              </a:rPr>
            </a:br>
            <a:r>
              <a:rPr lang="fr-FR" altLang="fr-FR" sz="1200" b="1" dirty="0">
                <a:latin typeface="Novarese Book" pitchFamily="16" charset="0"/>
              </a:rPr>
              <a:t>Philippe PORTELLI </a:t>
            </a:r>
            <a:r>
              <a:rPr lang="fr-FR" altLang="fr-FR" sz="1050" dirty="0">
                <a:latin typeface="Novarese Book" pitchFamily="16" charset="0"/>
              </a:rPr>
              <a:t>– </a:t>
            </a:r>
            <a:r>
              <a:rPr lang="fr-FR" altLang="fr-FR" sz="1200" dirty="0">
                <a:latin typeface="Novarese Book" pitchFamily="16" charset="0"/>
              </a:rPr>
              <a:t>19 mars 2014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045200"/>
            <a:ext cx="25082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ZoneTexte 7"/>
          <p:cNvSpPr txBox="1">
            <a:spLocks noChangeArrowheads="1"/>
          </p:cNvSpPr>
          <p:nvPr/>
        </p:nvSpPr>
        <p:spPr bwMode="auto">
          <a:xfrm>
            <a:off x="665386" y="1259557"/>
            <a:ext cx="9505056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200" b="1" i="1" dirty="0">
                <a:solidFill>
                  <a:schemeClr val="accent6"/>
                </a:solidFill>
                <a:latin typeface="Calibri"/>
              </a:rPr>
              <a:t>Des compétences humaines et techniques disponibles dans les services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sz="2200" dirty="0">
                <a:solidFill>
                  <a:prstClr val="black"/>
                </a:solidFill>
                <a:latin typeface="Calibri"/>
              </a:rPr>
              <a:t>Les compétences qui doivent être animées pour la constitution d’un MOOC sont : </a:t>
            </a:r>
            <a:r>
              <a:rPr lang="fr-FR" sz="2200" dirty="0" smtClean="0">
                <a:solidFill>
                  <a:prstClr val="black"/>
                </a:solidFill>
                <a:latin typeface="Calibri"/>
              </a:rPr>
              <a:t>la </a:t>
            </a:r>
            <a:r>
              <a:rPr lang="fr-FR" sz="2200" dirty="0">
                <a:solidFill>
                  <a:prstClr val="black"/>
                </a:solidFill>
                <a:latin typeface="Calibri"/>
              </a:rPr>
              <a:t>direction de projet, l’ingénierie de formation, l’ingénierie pédagogique, la production audiovisuelle et infographique, l’intégration web, le </a:t>
            </a:r>
            <a:r>
              <a:rPr lang="fr-FR" sz="2200" dirty="0" err="1">
                <a:solidFill>
                  <a:prstClr val="black"/>
                </a:solidFill>
                <a:latin typeface="Calibri"/>
              </a:rPr>
              <a:t>community</a:t>
            </a:r>
            <a:r>
              <a:rPr lang="fr-FR" sz="2200" dirty="0">
                <a:solidFill>
                  <a:prstClr val="black"/>
                </a:solidFill>
                <a:latin typeface="Calibri"/>
              </a:rPr>
              <a:t> management, le tutorat, la communication. On y ajoute un contexte informatique favorable.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fr-FR" sz="2200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200" b="1" i="1" dirty="0">
                <a:solidFill>
                  <a:schemeClr val="accent6"/>
                </a:solidFill>
                <a:latin typeface="Calibri"/>
              </a:rPr>
              <a:t>Des projets de composantes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sz="2200" dirty="0">
                <a:solidFill>
                  <a:prstClr val="black"/>
                </a:solidFill>
                <a:latin typeface="Calibri"/>
              </a:rPr>
              <a:t>On assiste à une émergence importante de projets, notamment ceux apparus dans le cadre de l’appel IDEX (Accélération et développement), mais d’autres également</a:t>
            </a: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fr-FR" sz="2200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200" b="1" i="1" dirty="0">
                <a:solidFill>
                  <a:schemeClr val="accent6"/>
                </a:solidFill>
                <a:latin typeface="Calibri"/>
              </a:rPr>
              <a:t>D’un cadrage de la réflexion des évolutions pédagogiques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sz="2200" dirty="0">
                <a:solidFill>
                  <a:prstClr val="black"/>
                </a:solidFill>
                <a:latin typeface="Calibri"/>
              </a:rPr>
              <a:t>Par le travail de formation et d’accompagnement de l’IDIP et des ingénieurs pédagogiques de la </a:t>
            </a:r>
            <a:r>
              <a:rPr lang="fr-FR" sz="2200" dirty="0" smtClean="0">
                <a:solidFill>
                  <a:prstClr val="black"/>
                </a:solidFill>
                <a:latin typeface="Calibri"/>
              </a:rPr>
              <a:t>DUN qui se complètent.</a:t>
            </a:r>
            <a:endParaRPr lang="fr-FR" sz="2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619AF8D-CE52-4E39-AE22-5AB916A2A4D8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446838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26288" cy="1079500"/>
          </a:xfrm>
          <a:solidFill>
            <a:srgbClr val="0060A9"/>
          </a:solidFill>
        </p:spPr>
        <p:txBody>
          <a:bodyPr/>
          <a:lstStyle/>
          <a:p>
            <a:pPr algn="l" eaLnBrk="1" hangingPunct="1">
              <a:tabLst>
                <a:tab pos="533400" algn="l"/>
                <a:tab pos="1574800" algn="l"/>
                <a:tab pos="2617788" algn="l"/>
                <a:tab pos="3660775" algn="l"/>
                <a:tab pos="4703763" algn="l"/>
                <a:tab pos="5746750" algn="l"/>
                <a:tab pos="6789738" algn="l"/>
                <a:tab pos="7832725" algn="l"/>
                <a:tab pos="8875713" algn="l"/>
                <a:tab pos="9918700" algn="l"/>
                <a:tab pos="10961688" algn="l"/>
              </a:tabLst>
            </a:pPr>
            <a:r>
              <a:rPr lang="fr-FR" altLang="fr-FR" sz="3200" b="1" dirty="0" smtClean="0">
                <a:solidFill>
                  <a:srgbClr val="FFFFFF"/>
                </a:solidFill>
                <a:latin typeface="GillSans" pitchFamily="32" charset="0"/>
              </a:rPr>
              <a:t>Une décision politique</a:t>
            </a:r>
            <a:endParaRPr lang="fr-FR" altLang="fr-FR" sz="3200" b="1" dirty="0" smtClean="0">
              <a:solidFill>
                <a:srgbClr val="FFFFFF"/>
              </a:solidFill>
              <a:latin typeface="GillSans" pitchFamily="32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124700" y="0"/>
            <a:ext cx="3562350" cy="1079500"/>
          </a:xfrm>
          <a:solidFill>
            <a:srgbClr val="E7E6E6"/>
          </a:solidFill>
        </p:spPr>
        <p:txBody>
          <a:bodyPr anchor="ctr"/>
          <a:lstStyle/>
          <a:p>
            <a:pPr marL="0" lvl="0" indent="0" eaLnBrk="1" hangingPunct="1">
              <a:spcBef>
                <a:spcPts val="300"/>
              </a:spcBef>
              <a:tabLst>
                <a:tab pos="88900" algn="l"/>
                <a:tab pos="1130300" algn="l"/>
                <a:tab pos="2173288" algn="l"/>
                <a:tab pos="3216275" algn="l"/>
                <a:tab pos="4259263" algn="l"/>
                <a:tab pos="5302250" algn="l"/>
                <a:tab pos="6345238" algn="l"/>
                <a:tab pos="7388225" algn="l"/>
                <a:tab pos="8431213" algn="l"/>
                <a:tab pos="9474200" algn="l"/>
                <a:tab pos="10517188" algn="l"/>
              </a:tabLst>
            </a:pPr>
            <a:r>
              <a:rPr lang="fr-FR" altLang="fr-FR" sz="2400" dirty="0" smtClean="0">
                <a:latin typeface="Novarese Ultra" pitchFamily="16" charset="0"/>
              </a:rPr>
              <a:t>Journée FIED</a:t>
            </a:r>
            <a:r>
              <a:rPr lang="fr-FR" altLang="fr-FR" sz="2400" dirty="0" smtClean="0">
                <a:latin typeface="Novarese Ultra" pitchFamily="16" charset="0"/>
              </a:rPr>
              <a:t/>
            </a:r>
            <a:br>
              <a:rPr lang="fr-FR" altLang="fr-FR" sz="2400" dirty="0" smtClean="0">
                <a:latin typeface="Novarese Ultra" pitchFamily="16" charset="0"/>
              </a:rPr>
            </a:br>
            <a:r>
              <a:rPr lang="fr-FR" altLang="fr-FR" sz="1200" b="1" dirty="0">
                <a:latin typeface="Novarese Book" pitchFamily="16" charset="0"/>
              </a:rPr>
              <a:t>Philippe PORTELLI </a:t>
            </a:r>
            <a:r>
              <a:rPr lang="fr-FR" altLang="fr-FR" sz="1050" dirty="0">
                <a:latin typeface="Novarese Book" pitchFamily="16" charset="0"/>
              </a:rPr>
              <a:t>– </a:t>
            </a:r>
            <a:r>
              <a:rPr lang="fr-FR" altLang="fr-FR" sz="1200" dirty="0">
                <a:latin typeface="Novarese Book" pitchFamily="16" charset="0"/>
              </a:rPr>
              <a:t>19 mars 2014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6045200"/>
            <a:ext cx="25082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7" name="ZoneTexte 7"/>
          <p:cNvSpPr txBox="1">
            <a:spLocks noChangeArrowheads="1"/>
          </p:cNvSpPr>
          <p:nvPr/>
        </p:nvSpPr>
        <p:spPr bwMode="auto">
          <a:xfrm>
            <a:off x="665386" y="1259557"/>
            <a:ext cx="9505056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bg1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sz="2000" b="1" dirty="0">
                <a:solidFill>
                  <a:prstClr val="black"/>
                </a:solidFill>
                <a:latin typeface="Calibri"/>
              </a:rPr>
              <a:t>Il </a:t>
            </a:r>
            <a:r>
              <a:rPr lang="fr-FR" sz="2000" b="1" dirty="0" smtClean="0">
                <a:solidFill>
                  <a:prstClr val="black"/>
                </a:solidFill>
                <a:latin typeface="Calibri"/>
              </a:rPr>
              <a:t>a été </a:t>
            </a:r>
            <a:r>
              <a:rPr lang="fr-FR" sz="2000" b="1" dirty="0">
                <a:solidFill>
                  <a:prstClr val="black"/>
                </a:solidFill>
                <a:latin typeface="Calibri"/>
              </a:rPr>
              <a:t>proposé au COS Numérique de valider la mise en œuvre de la stratégie suivante :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FR" sz="2000" b="1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000" b="1" i="1" dirty="0">
                <a:solidFill>
                  <a:schemeClr val="accent6"/>
                </a:solidFill>
                <a:latin typeface="Calibri"/>
              </a:rPr>
              <a:t>D’accompagner les projets de </a:t>
            </a:r>
            <a:r>
              <a:rPr lang="fr-FR" sz="2000" b="1" i="1" dirty="0" smtClean="0">
                <a:solidFill>
                  <a:schemeClr val="accent6"/>
                </a:solidFill>
                <a:latin typeface="Calibri"/>
              </a:rPr>
              <a:t>MOOC </a:t>
            </a:r>
            <a:r>
              <a:rPr lang="fr-FR" sz="2000" b="1" i="1" dirty="0">
                <a:solidFill>
                  <a:schemeClr val="accent6"/>
                </a:solidFill>
                <a:latin typeface="Calibri"/>
              </a:rPr>
              <a:t>déposés et validés dans l’appel à projets IDEX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dirty="0">
                <a:solidFill>
                  <a:prstClr val="black"/>
                </a:solidFill>
                <a:latin typeface="Calibri"/>
              </a:rPr>
              <a:t>Il est </a:t>
            </a:r>
            <a:r>
              <a:rPr lang="fr-FR" dirty="0" smtClean="0">
                <a:solidFill>
                  <a:prstClr val="black"/>
                </a:solidFill>
                <a:latin typeface="Calibri"/>
              </a:rPr>
              <a:t>apparu comme nécessaire </a:t>
            </a:r>
            <a:r>
              <a:rPr lang="fr-FR" dirty="0">
                <a:solidFill>
                  <a:prstClr val="black"/>
                </a:solidFill>
                <a:latin typeface="Calibri"/>
              </a:rPr>
              <a:t>de matérialiser une offre d’accompagnement lisible pour les composantes et de cadrer l’émergence éventuelle des </a:t>
            </a:r>
            <a:r>
              <a:rPr lang="fr-FR" dirty="0" smtClean="0">
                <a:solidFill>
                  <a:prstClr val="black"/>
                </a:solidFill>
                <a:latin typeface="Calibri"/>
              </a:rPr>
              <a:t>MOOC </a:t>
            </a:r>
            <a:r>
              <a:rPr lang="fr-FR" dirty="0">
                <a:solidFill>
                  <a:prstClr val="black"/>
                </a:solidFill>
                <a:latin typeface="Calibri"/>
              </a:rPr>
              <a:t>en mutualisant les approches.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dirty="0">
                <a:solidFill>
                  <a:prstClr val="black"/>
                </a:solidFill>
                <a:latin typeface="Calibri"/>
              </a:rPr>
              <a:t>Il est </a:t>
            </a:r>
            <a:r>
              <a:rPr lang="fr-FR" dirty="0" smtClean="0">
                <a:solidFill>
                  <a:prstClr val="black"/>
                </a:solidFill>
                <a:latin typeface="Calibri"/>
              </a:rPr>
              <a:t>apparu comme nécessaire </a:t>
            </a:r>
            <a:r>
              <a:rPr lang="fr-FR" dirty="0">
                <a:solidFill>
                  <a:prstClr val="black"/>
                </a:solidFill>
                <a:latin typeface="Calibri"/>
              </a:rPr>
              <a:t>de bâtir un contexte de production « industrialisée » des </a:t>
            </a:r>
            <a:r>
              <a:rPr lang="fr-FR" dirty="0" smtClean="0">
                <a:solidFill>
                  <a:prstClr val="black"/>
                </a:solidFill>
                <a:latin typeface="Calibri"/>
              </a:rPr>
              <a:t>MOOC.</a:t>
            </a:r>
            <a:endParaRPr lang="fr-FR" dirty="0">
              <a:solidFill>
                <a:prstClr val="black"/>
              </a:solidFill>
              <a:latin typeface="Calibri"/>
            </a:endParaRP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dirty="0">
                <a:solidFill>
                  <a:prstClr val="black"/>
                </a:solidFill>
                <a:latin typeface="Calibri"/>
              </a:rPr>
              <a:t>Les financements obtenus par ces projets limitent les risques dans la phase d’accélération.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fr-FR" sz="2000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000" b="1" i="1" dirty="0">
                <a:solidFill>
                  <a:schemeClr val="accent6"/>
                </a:solidFill>
                <a:latin typeface="Calibri"/>
              </a:rPr>
              <a:t>D’organiser la réflexion sur l’évolution de l’offre de l’université</a:t>
            </a:r>
          </a:p>
          <a:p>
            <a:pPr marL="0" lvl="0" indent="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fr-FR" dirty="0" smtClean="0">
                <a:solidFill>
                  <a:prstClr val="black"/>
                </a:solidFill>
                <a:latin typeface="Calibri"/>
              </a:rPr>
              <a:t>Plusieurs instances se sont emparées du sujet pour </a:t>
            </a:r>
            <a:r>
              <a:rPr lang="fr-FR" dirty="0">
                <a:solidFill>
                  <a:prstClr val="black"/>
                </a:solidFill>
                <a:latin typeface="Calibri"/>
              </a:rPr>
              <a:t>appuyer la mise en œuvre d’une stratégie raisonnée fondée sur les observations du déroulement des premiers </a:t>
            </a:r>
            <a:r>
              <a:rPr lang="fr-FR" dirty="0" smtClean="0">
                <a:solidFill>
                  <a:prstClr val="black"/>
                </a:solidFill>
                <a:latin typeface="Calibri"/>
              </a:rPr>
              <a:t>projets : comité de la formation, comité avec les composantes, etc. L’articulation est assurée par le référent MOOC.</a:t>
            </a:r>
            <a:endParaRPr lang="fr-FR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endParaRPr lang="fr-FR" sz="2000" dirty="0">
              <a:solidFill>
                <a:prstClr val="black"/>
              </a:solidFill>
              <a:latin typeface="Calibri"/>
            </a:endParaRPr>
          </a:p>
          <a:p>
            <a:pPr marL="285750" lvl="0" indent="-2857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000" b="1" i="1" dirty="0">
                <a:solidFill>
                  <a:schemeClr val="accent6"/>
                </a:solidFill>
                <a:latin typeface="Calibri"/>
              </a:rPr>
              <a:t>De travailler sur l’impact de nos </a:t>
            </a:r>
            <a:r>
              <a:rPr lang="fr-FR" sz="2000" b="1" i="1" dirty="0" smtClean="0">
                <a:solidFill>
                  <a:schemeClr val="accent6"/>
                </a:solidFill>
                <a:latin typeface="Calibri"/>
              </a:rPr>
              <a:t>MOOC </a:t>
            </a:r>
            <a:r>
              <a:rPr lang="fr-FR" sz="2000" b="1" i="1" dirty="0">
                <a:solidFill>
                  <a:schemeClr val="accent6"/>
                </a:solidFill>
                <a:latin typeface="Calibri"/>
              </a:rPr>
              <a:t>au niveau national ou international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prstClr val="black"/>
                </a:solidFill>
                <a:latin typeface="Calibri"/>
              </a:rPr>
              <a:t>Par l’introduction des </a:t>
            </a:r>
            <a:r>
              <a:rPr lang="fr-FR" dirty="0" smtClean="0">
                <a:solidFill>
                  <a:prstClr val="black"/>
                </a:solidFill>
                <a:latin typeface="Calibri"/>
              </a:rPr>
              <a:t>MOOC </a:t>
            </a:r>
            <a:r>
              <a:rPr lang="fr-FR" dirty="0">
                <a:solidFill>
                  <a:prstClr val="black"/>
                </a:solidFill>
                <a:latin typeface="Calibri"/>
              </a:rPr>
              <a:t>produits dans la plateforme nationale FUN</a:t>
            </a:r>
          </a:p>
          <a:p>
            <a:pPr lvl="1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</a:pPr>
            <a:r>
              <a:rPr lang="fr-FR" dirty="0">
                <a:solidFill>
                  <a:prstClr val="black"/>
                </a:solidFill>
                <a:latin typeface="Calibri"/>
              </a:rPr>
              <a:t>Par l’étude de la diffusion partenariale au sein </a:t>
            </a:r>
            <a:r>
              <a:rPr lang="fr-FR" dirty="0" smtClean="0">
                <a:solidFill>
                  <a:prstClr val="black"/>
                </a:solidFill>
                <a:latin typeface="Calibri"/>
              </a:rPr>
              <a:t>d’autres plateformes (mise </a:t>
            </a:r>
            <a:r>
              <a:rPr lang="fr-FR" dirty="0">
                <a:solidFill>
                  <a:prstClr val="black"/>
                </a:solidFill>
                <a:latin typeface="Calibri"/>
              </a:rPr>
              <a:t>en œuvre d’un nouveau modèle économique)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619AF8D-CE52-4E39-AE22-5AB916A2A4D8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21194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26288" cy="1079500"/>
          </a:xfrm>
          <a:solidFill>
            <a:srgbClr val="0060A9"/>
          </a:solidFill>
        </p:spPr>
        <p:txBody>
          <a:bodyPr/>
          <a:lstStyle/>
          <a:p>
            <a:pPr algn="l" eaLnBrk="1" hangingPunct="1">
              <a:tabLst>
                <a:tab pos="533400" algn="l"/>
                <a:tab pos="1574800" algn="l"/>
                <a:tab pos="2617788" algn="l"/>
                <a:tab pos="3660775" algn="l"/>
                <a:tab pos="4703763" algn="l"/>
                <a:tab pos="5746750" algn="l"/>
                <a:tab pos="6789738" algn="l"/>
                <a:tab pos="7832725" algn="l"/>
                <a:tab pos="8875713" algn="l"/>
                <a:tab pos="9918700" algn="l"/>
                <a:tab pos="10961688" algn="l"/>
              </a:tabLst>
            </a:pPr>
            <a:r>
              <a:rPr lang="fr-FR" altLang="fr-FR" sz="3200" b="1" dirty="0" smtClean="0">
                <a:solidFill>
                  <a:srgbClr val="FFFFFF"/>
                </a:solidFill>
                <a:latin typeface="GillSans" pitchFamily="32" charset="0"/>
              </a:rPr>
              <a:t>Une mise en œuvre cadrée</a:t>
            </a:r>
            <a:endParaRPr lang="fr-FR" altLang="fr-FR" sz="3200" b="1" dirty="0" smtClean="0">
              <a:solidFill>
                <a:srgbClr val="FFFFFF"/>
              </a:solidFill>
              <a:latin typeface="GillSans" pitchFamily="32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124700" y="0"/>
            <a:ext cx="3562350" cy="1079500"/>
          </a:xfrm>
          <a:solidFill>
            <a:srgbClr val="E7E6E6"/>
          </a:solidFill>
        </p:spPr>
        <p:txBody>
          <a:bodyPr anchor="ctr"/>
          <a:lstStyle/>
          <a:p>
            <a:pPr marL="0" lvl="0" indent="0" eaLnBrk="1" hangingPunct="1">
              <a:spcBef>
                <a:spcPts val="300"/>
              </a:spcBef>
              <a:tabLst>
                <a:tab pos="88900" algn="l"/>
                <a:tab pos="1130300" algn="l"/>
                <a:tab pos="2173288" algn="l"/>
                <a:tab pos="3216275" algn="l"/>
                <a:tab pos="4259263" algn="l"/>
                <a:tab pos="5302250" algn="l"/>
                <a:tab pos="6345238" algn="l"/>
                <a:tab pos="7388225" algn="l"/>
                <a:tab pos="8431213" algn="l"/>
                <a:tab pos="9474200" algn="l"/>
                <a:tab pos="10517188" algn="l"/>
              </a:tabLst>
            </a:pPr>
            <a:r>
              <a:rPr lang="fr-FR" altLang="fr-FR" sz="2400" dirty="0" smtClean="0">
                <a:latin typeface="Novarese Ultra" pitchFamily="16" charset="0"/>
              </a:rPr>
              <a:t>Journée FIED</a:t>
            </a:r>
            <a:r>
              <a:rPr lang="fr-FR" altLang="fr-FR" sz="2400" dirty="0" smtClean="0">
                <a:latin typeface="Novarese Ultra" pitchFamily="16" charset="0"/>
              </a:rPr>
              <a:t/>
            </a:r>
            <a:br>
              <a:rPr lang="fr-FR" altLang="fr-FR" sz="2400" dirty="0" smtClean="0">
                <a:latin typeface="Novarese Ultra" pitchFamily="16" charset="0"/>
              </a:rPr>
            </a:br>
            <a:r>
              <a:rPr lang="fr-FR" altLang="fr-FR" sz="1200" b="1" dirty="0">
                <a:latin typeface="Novarese Book" pitchFamily="16" charset="0"/>
              </a:rPr>
              <a:t>Philippe PORTELLI </a:t>
            </a:r>
            <a:r>
              <a:rPr lang="fr-FR" altLang="fr-FR" sz="1050" dirty="0">
                <a:latin typeface="Novarese Book" pitchFamily="16" charset="0"/>
              </a:rPr>
              <a:t>– </a:t>
            </a:r>
            <a:r>
              <a:rPr lang="fr-FR" altLang="fr-FR" sz="1200" dirty="0">
                <a:latin typeface="Novarese Book" pitchFamily="16" charset="0"/>
              </a:rPr>
              <a:t>19 mars 2014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44" y="6045200"/>
            <a:ext cx="25082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619AF8D-CE52-4E39-AE22-5AB916A2A4D8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cxnSp>
        <p:nvCxnSpPr>
          <p:cNvPr id="33" name="Connecteur en angle 32"/>
          <p:cNvCxnSpPr/>
          <p:nvPr/>
        </p:nvCxnSpPr>
        <p:spPr>
          <a:xfrm rot="16200000" flipH="1">
            <a:off x="6999976" y="3310328"/>
            <a:ext cx="3820648" cy="504056"/>
          </a:xfrm>
          <a:prstGeom prst="bentConnector3">
            <a:avLst>
              <a:gd name="adj1" fmla="val 19357"/>
            </a:avLst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34" name="Connecteur droit avec flèche 33"/>
          <p:cNvCxnSpPr/>
          <p:nvPr/>
        </p:nvCxnSpPr>
        <p:spPr>
          <a:xfrm>
            <a:off x="6290939" y="1660416"/>
            <a:ext cx="0" cy="4985063"/>
          </a:xfrm>
          <a:prstGeom prst="straightConnector1">
            <a:avLst/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35" name="Connecteur droit avec flèche 34"/>
          <p:cNvCxnSpPr>
            <a:stCxn id="48" idx="2"/>
          </p:cNvCxnSpPr>
          <p:nvPr/>
        </p:nvCxnSpPr>
        <p:spPr>
          <a:xfrm flipH="1">
            <a:off x="4265785" y="1652032"/>
            <a:ext cx="56180" cy="4987247"/>
          </a:xfrm>
          <a:prstGeom prst="straightConnector1">
            <a:avLst/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6" name="Rectangle à coins arrondis 35"/>
          <p:cNvSpPr/>
          <p:nvPr/>
        </p:nvSpPr>
        <p:spPr>
          <a:xfrm>
            <a:off x="3473699" y="5392960"/>
            <a:ext cx="1728190" cy="1013784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CFVU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Validation du projet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et classement pour financement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37" name="Connecteur droit avec flèche 36"/>
          <p:cNvCxnSpPr>
            <a:stCxn id="47" idx="2"/>
            <a:endCxn id="54" idx="0"/>
          </p:cNvCxnSpPr>
          <p:nvPr/>
        </p:nvCxnSpPr>
        <p:spPr>
          <a:xfrm flipH="1">
            <a:off x="2393577" y="1654216"/>
            <a:ext cx="36004" cy="4970592"/>
          </a:xfrm>
          <a:prstGeom prst="straightConnector1">
            <a:avLst/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8" name="Rectangle à coins arrondis 37"/>
          <p:cNvSpPr/>
          <p:nvPr/>
        </p:nvSpPr>
        <p:spPr>
          <a:xfrm>
            <a:off x="305346" y="1942248"/>
            <a:ext cx="1080120" cy="936104"/>
          </a:xfrm>
          <a:prstGeom prst="roundRect">
            <a:avLst/>
          </a:prstGeom>
          <a:solidFill>
            <a:schemeClr val="accent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Appel à projets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IDEX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Formation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1529484" y="1926880"/>
            <a:ext cx="1800197" cy="792088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EQUIPE PEDAGOGIQUE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Ecriture du projet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1529484" y="2878352"/>
            <a:ext cx="1800197" cy="1368152"/>
          </a:xfrm>
          <a:prstGeom prst="roundRect">
            <a:avLst/>
          </a:prstGeom>
          <a:solidFill>
            <a:srgbClr val="9BBB59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Référent + correspondant MOOC</a:t>
            </a: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 (DUN)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Assistance à l’écriture du dossier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1529482" y="4390520"/>
            <a:ext cx="1800197" cy="648072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COMPOSANTE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Dépôt du projet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3457872" y="2934992"/>
            <a:ext cx="1728190" cy="792088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COLLEGIUM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Validation du projet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e</a:t>
            </a: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t classement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3457871" y="3896030"/>
            <a:ext cx="1728190" cy="1368152"/>
          </a:xfrm>
          <a:prstGeom prst="roundRect">
            <a:avLst/>
          </a:prstGeom>
          <a:solidFill>
            <a:srgbClr val="9BBB59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DUN / DI / IDIP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Expertise pédagogique, d’ingénierie et technique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3457872" y="1942248"/>
            <a:ext cx="1728190" cy="792088"/>
          </a:xfrm>
          <a:prstGeom prst="roundRect">
            <a:avLst/>
          </a:prstGeom>
          <a:solidFill>
            <a:srgbClr val="00B0F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Cellule IDEX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Réception et instruction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5345907" y="1942248"/>
            <a:ext cx="1800199" cy="992744"/>
          </a:xfrm>
          <a:prstGeom prst="roundRect">
            <a:avLst/>
          </a:prstGeom>
          <a:solidFill>
            <a:srgbClr val="F79646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EQUIPE PEDAGOGIQUE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Ecriture  et création des contenus 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5381908" y="3897487"/>
            <a:ext cx="1800199" cy="1368152"/>
          </a:xfrm>
          <a:prstGeom prst="roundRect">
            <a:avLst/>
          </a:prstGeom>
          <a:solidFill>
            <a:srgbClr val="9BBB59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DUN / DI / IDIP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Ingénierie pédagogique, médiatisation, réalisation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1529482" y="1366184"/>
            <a:ext cx="1800197" cy="288032"/>
          </a:xfrm>
          <a:prstGeom prst="round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Ecriture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3457870" y="1364000"/>
            <a:ext cx="1728190" cy="288032"/>
          </a:xfrm>
          <a:prstGeom prst="round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Validation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5345905" y="1364000"/>
            <a:ext cx="1800199" cy="288032"/>
          </a:xfrm>
          <a:prstGeom prst="round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Réalisation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7290121" y="1372384"/>
            <a:ext cx="1872207" cy="288032"/>
          </a:xfrm>
          <a:prstGeom prst="round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Diffusion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7278175" y="2538948"/>
            <a:ext cx="1800199" cy="1584176"/>
          </a:xfrm>
          <a:prstGeom prst="roundRect">
            <a:avLst/>
          </a:prstGeom>
          <a:solidFill>
            <a:srgbClr val="E955D7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Si MOOC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Contractualisation de l’établissement avec FUN pour diffusion sur la plateforme nationale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7326124" y="4714556"/>
            <a:ext cx="1800199" cy="1368152"/>
          </a:xfrm>
          <a:prstGeom prst="roundRect">
            <a:avLst/>
          </a:prstGeom>
          <a:solidFill>
            <a:srgbClr val="E955D7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anose="020B0A04020102020204" pitchFamily="34" charset="0"/>
              </a:rPr>
              <a:t>Sinon </a:t>
            </a:r>
            <a:r>
              <a:rPr kumimoji="0" lang="fr-FR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Implantation dans la plateforme MOODLE UNISTRA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53" name="Connecteur droit avec flèche 52"/>
          <p:cNvCxnSpPr/>
          <p:nvPr/>
        </p:nvCxnSpPr>
        <p:spPr>
          <a:xfrm>
            <a:off x="6137993" y="2934992"/>
            <a:ext cx="0" cy="936104"/>
          </a:xfrm>
          <a:prstGeom prst="straightConnector1">
            <a:avLst/>
          </a:prstGeom>
          <a:noFill/>
          <a:ln w="38100" cap="flat" cmpd="sng" algn="ctr">
            <a:solidFill>
              <a:srgbClr val="C0504D"/>
            </a:solidFill>
            <a:prstDash val="solid"/>
            <a:headEnd type="arrow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54" name="Rectangle à coins arrondis 53"/>
          <p:cNvSpPr/>
          <p:nvPr/>
        </p:nvSpPr>
        <p:spPr>
          <a:xfrm>
            <a:off x="1529482" y="6624808"/>
            <a:ext cx="1728190" cy="288032"/>
          </a:xfrm>
          <a:prstGeom prst="round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Validation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5" name="Rectangle à coins arrondis 54"/>
          <p:cNvSpPr/>
          <p:nvPr/>
        </p:nvSpPr>
        <p:spPr>
          <a:xfrm>
            <a:off x="3457870" y="6639279"/>
            <a:ext cx="1800199" cy="288032"/>
          </a:xfrm>
          <a:prstGeom prst="round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Réalisation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5381908" y="6660157"/>
            <a:ext cx="1872207" cy="288032"/>
          </a:xfrm>
          <a:prstGeom prst="roundRect">
            <a:avLst/>
          </a:prstGeom>
          <a:solidFill>
            <a:sysClr val="windowText" lastClr="000000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Diffusion</a:t>
            </a: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57" name="Connecteur en angle 56"/>
          <p:cNvCxnSpPr>
            <a:stCxn id="38" idx="0"/>
            <a:endCxn id="47" idx="1"/>
          </p:cNvCxnSpPr>
          <p:nvPr/>
        </p:nvCxnSpPr>
        <p:spPr>
          <a:xfrm rot="5400000" flipH="1" flipV="1">
            <a:off x="971420" y="1384186"/>
            <a:ext cx="432048" cy="684076"/>
          </a:xfrm>
          <a:prstGeom prst="bentConnector2">
            <a:avLst/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58" name="Connecteur en angle 57"/>
          <p:cNvCxnSpPr>
            <a:stCxn id="50" idx="2"/>
          </p:cNvCxnSpPr>
          <p:nvPr/>
        </p:nvCxnSpPr>
        <p:spPr>
          <a:xfrm rot="5400000">
            <a:off x="7570935" y="1883658"/>
            <a:ext cx="878532" cy="432048"/>
          </a:xfrm>
          <a:prstGeom prst="bentConnector3">
            <a:avLst/>
          </a:prstGeom>
          <a:noFill/>
          <a:ln w="381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729534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orme libre 90"/>
          <p:cNvSpPr/>
          <p:nvPr/>
        </p:nvSpPr>
        <p:spPr>
          <a:xfrm>
            <a:off x="6877135" y="2944683"/>
            <a:ext cx="2357203" cy="3139410"/>
          </a:xfrm>
          <a:custGeom>
            <a:avLst/>
            <a:gdLst>
              <a:gd name="connsiteX0" fmla="*/ 828675 w 2124075"/>
              <a:gd name="connsiteY0" fmla="*/ 2200275 h 2209800"/>
              <a:gd name="connsiteX1" fmla="*/ 19050 w 2124075"/>
              <a:gd name="connsiteY1" fmla="*/ 2209800 h 2209800"/>
              <a:gd name="connsiteX2" fmla="*/ 0 w 2124075"/>
              <a:gd name="connsiteY2" fmla="*/ 0 h 2209800"/>
              <a:gd name="connsiteX3" fmla="*/ 2124075 w 2124075"/>
              <a:gd name="connsiteY3" fmla="*/ 0 h 2209800"/>
              <a:gd name="connsiteX4" fmla="*/ 2124075 w 2124075"/>
              <a:gd name="connsiteY4" fmla="*/ 762000 h 2209800"/>
              <a:gd name="connsiteX5" fmla="*/ 847725 w 2124075"/>
              <a:gd name="connsiteY5" fmla="*/ 781050 h 2209800"/>
              <a:gd name="connsiteX6" fmla="*/ 828675 w 2124075"/>
              <a:gd name="connsiteY6" fmla="*/ 2200275 h 2209800"/>
              <a:gd name="connsiteX0" fmla="*/ 847725 w 2124075"/>
              <a:gd name="connsiteY0" fmla="*/ 2200275 h 2209800"/>
              <a:gd name="connsiteX1" fmla="*/ 19050 w 2124075"/>
              <a:gd name="connsiteY1" fmla="*/ 2209800 h 2209800"/>
              <a:gd name="connsiteX2" fmla="*/ 0 w 2124075"/>
              <a:gd name="connsiteY2" fmla="*/ 0 h 2209800"/>
              <a:gd name="connsiteX3" fmla="*/ 2124075 w 2124075"/>
              <a:gd name="connsiteY3" fmla="*/ 0 h 2209800"/>
              <a:gd name="connsiteX4" fmla="*/ 2124075 w 2124075"/>
              <a:gd name="connsiteY4" fmla="*/ 762000 h 2209800"/>
              <a:gd name="connsiteX5" fmla="*/ 847725 w 2124075"/>
              <a:gd name="connsiteY5" fmla="*/ 781050 h 2209800"/>
              <a:gd name="connsiteX6" fmla="*/ 847725 w 2124075"/>
              <a:gd name="connsiteY6" fmla="*/ 2200275 h 2209800"/>
              <a:gd name="connsiteX0" fmla="*/ 847725 w 2124075"/>
              <a:gd name="connsiteY0" fmla="*/ 2200275 h 2209800"/>
              <a:gd name="connsiteX1" fmla="*/ 0 w 2124075"/>
              <a:gd name="connsiteY1" fmla="*/ 2209800 h 2209800"/>
              <a:gd name="connsiteX2" fmla="*/ 0 w 2124075"/>
              <a:gd name="connsiteY2" fmla="*/ 0 h 2209800"/>
              <a:gd name="connsiteX3" fmla="*/ 2124075 w 2124075"/>
              <a:gd name="connsiteY3" fmla="*/ 0 h 2209800"/>
              <a:gd name="connsiteX4" fmla="*/ 2124075 w 2124075"/>
              <a:gd name="connsiteY4" fmla="*/ 762000 h 2209800"/>
              <a:gd name="connsiteX5" fmla="*/ 847725 w 2124075"/>
              <a:gd name="connsiteY5" fmla="*/ 781050 h 2209800"/>
              <a:gd name="connsiteX6" fmla="*/ 847725 w 2124075"/>
              <a:gd name="connsiteY6" fmla="*/ 2200275 h 2209800"/>
              <a:gd name="connsiteX0" fmla="*/ 838200 w 2124075"/>
              <a:gd name="connsiteY0" fmla="*/ 2209800 h 2209800"/>
              <a:gd name="connsiteX1" fmla="*/ 0 w 2124075"/>
              <a:gd name="connsiteY1" fmla="*/ 2209800 h 2209800"/>
              <a:gd name="connsiteX2" fmla="*/ 0 w 2124075"/>
              <a:gd name="connsiteY2" fmla="*/ 0 h 2209800"/>
              <a:gd name="connsiteX3" fmla="*/ 2124075 w 2124075"/>
              <a:gd name="connsiteY3" fmla="*/ 0 h 2209800"/>
              <a:gd name="connsiteX4" fmla="*/ 2124075 w 2124075"/>
              <a:gd name="connsiteY4" fmla="*/ 762000 h 2209800"/>
              <a:gd name="connsiteX5" fmla="*/ 847725 w 2124075"/>
              <a:gd name="connsiteY5" fmla="*/ 781050 h 2209800"/>
              <a:gd name="connsiteX6" fmla="*/ 838200 w 2124075"/>
              <a:gd name="connsiteY6" fmla="*/ 2209800 h 2209800"/>
              <a:gd name="connsiteX0" fmla="*/ 847725 w 2133600"/>
              <a:gd name="connsiteY0" fmla="*/ 2209800 h 2524125"/>
              <a:gd name="connsiteX1" fmla="*/ 0 w 2133600"/>
              <a:gd name="connsiteY1" fmla="*/ 2524125 h 2524125"/>
              <a:gd name="connsiteX2" fmla="*/ 9525 w 2133600"/>
              <a:gd name="connsiteY2" fmla="*/ 0 h 2524125"/>
              <a:gd name="connsiteX3" fmla="*/ 2133600 w 2133600"/>
              <a:gd name="connsiteY3" fmla="*/ 0 h 2524125"/>
              <a:gd name="connsiteX4" fmla="*/ 2133600 w 2133600"/>
              <a:gd name="connsiteY4" fmla="*/ 762000 h 2524125"/>
              <a:gd name="connsiteX5" fmla="*/ 857250 w 2133600"/>
              <a:gd name="connsiteY5" fmla="*/ 781050 h 2524125"/>
              <a:gd name="connsiteX6" fmla="*/ 847725 w 2133600"/>
              <a:gd name="connsiteY6" fmla="*/ 2209800 h 2524125"/>
              <a:gd name="connsiteX0" fmla="*/ 847725 w 2133600"/>
              <a:gd name="connsiteY0" fmla="*/ 2209800 h 2524125"/>
              <a:gd name="connsiteX1" fmla="*/ 0 w 2133600"/>
              <a:gd name="connsiteY1" fmla="*/ 2524125 h 2524125"/>
              <a:gd name="connsiteX2" fmla="*/ 9525 w 2133600"/>
              <a:gd name="connsiteY2" fmla="*/ 0 h 2524125"/>
              <a:gd name="connsiteX3" fmla="*/ 2133600 w 2133600"/>
              <a:gd name="connsiteY3" fmla="*/ 0 h 2524125"/>
              <a:gd name="connsiteX4" fmla="*/ 1838325 w 2133600"/>
              <a:gd name="connsiteY4" fmla="*/ 752475 h 2524125"/>
              <a:gd name="connsiteX5" fmla="*/ 857250 w 2133600"/>
              <a:gd name="connsiteY5" fmla="*/ 781050 h 2524125"/>
              <a:gd name="connsiteX6" fmla="*/ 847725 w 2133600"/>
              <a:gd name="connsiteY6" fmla="*/ 2209800 h 2524125"/>
              <a:gd name="connsiteX0" fmla="*/ 847725 w 2114550"/>
              <a:gd name="connsiteY0" fmla="*/ 2209800 h 2524125"/>
              <a:gd name="connsiteX1" fmla="*/ 0 w 2114550"/>
              <a:gd name="connsiteY1" fmla="*/ 2524125 h 2524125"/>
              <a:gd name="connsiteX2" fmla="*/ 9525 w 2114550"/>
              <a:gd name="connsiteY2" fmla="*/ 0 h 2524125"/>
              <a:gd name="connsiteX3" fmla="*/ 2114550 w 2114550"/>
              <a:gd name="connsiteY3" fmla="*/ 0 h 2524125"/>
              <a:gd name="connsiteX4" fmla="*/ 1838325 w 2114550"/>
              <a:gd name="connsiteY4" fmla="*/ 752475 h 2524125"/>
              <a:gd name="connsiteX5" fmla="*/ 857250 w 2114550"/>
              <a:gd name="connsiteY5" fmla="*/ 781050 h 2524125"/>
              <a:gd name="connsiteX6" fmla="*/ 847725 w 2114550"/>
              <a:gd name="connsiteY6" fmla="*/ 2209800 h 2524125"/>
              <a:gd name="connsiteX0" fmla="*/ 847725 w 2114550"/>
              <a:gd name="connsiteY0" fmla="*/ 2209800 h 2562225"/>
              <a:gd name="connsiteX1" fmla="*/ 0 w 2114550"/>
              <a:gd name="connsiteY1" fmla="*/ 2562225 h 2562225"/>
              <a:gd name="connsiteX2" fmla="*/ 9525 w 2114550"/>
              <a:gd name="connsiteY2" fmla="*/ 0 h 2562225"/>
              <a:gd name="connsiteX3" fmla="*/ 2114550 w 2114550"/>
              <a:gd name="connsiteY3" fmla="*/ 0 h 2562225"/>
              <a:gd name="connsiteX4" fmla="*/ 1838325 w 2114550"/>
              <a:gd name="connsiteY4" fmla="*/ 752475 h 2562225"/>
              <a:gd name="connsiteX5" fmla="*/ 857250 w 2114550"/>
              <a:gd name="connsiteY5" fmla="*/ 781050 h 2562225"/>
              <a:gd name="connsiteX6" fmla="*/ 847725 w 2114550"/>
              <a:gd name="connsiteY6" fmla="*/ 2209800 h 256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4550" h="2562225">
                <a:moveTo>
                  <a:pt x="847725" y="2209800"/>
                </a:moveTo>
                <a:lnTo>
                  <a:pt x="0" y="2562225"/>
                </a:lnTo>
                <a:lnTo>
                  <a:pt x="9525" y="0"/>
                </a:lnTo>
                <a:lnTo>
                  <a:pt x="2114550" y="0"/>
                </a:lnTo>
                <a:lnTo>
                  <a:pt x="1838325" y="752475"/>
                </a:lnTo>
                <a:lnTo>
                  <a:pt x="857250" y="781050"/>
                </a:lnTo>
                <a:lnTo>
                  <a:pt x="847725" y="2209800"/>
                </a:lnTo>
                <a:close/>
              </a:path>
            </a:pathLst>
          </a:custGeom>
          <a:solidFill>
            <a:srgbClr val="7030A0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26288" cy="1079500"/>
          </a:xfrm>
          <a:solidFill>
            <a:srgbClr val="0060A9"/>
          </a:solidFill>
        </p:spPr>
        <p:txBody>
          <a:bodyPr/>
          <a:lstStyle/>
          <a:p>
            <a:pPr algn="l" eaLnBrk="1" hangingPunct="1">
              <a:tabLst>
                <a:tab pos="533400" algn="l"/>
                <a:tab pos="1574800" algn="l"/>
                <a:tab pos="2617788" algn="l"/>
                <a:tab pos="3660775" algn="l"/>
                <a:tab pos="4703763" algn="l"/>
                <a:tab pos="5746750" algn="l"/>
                <a:tab pos="6789738" algn="l"/>
                <a:tab pos="7832725" algn="l"/>
                <a:tab pos="8875713" algn="l"/>
                <a:tab pos="9918700" algn="l"/>
                <a:tab pos="10961688" algn="l"/>
              </a:tabLst>
            </a:pPr>
            <a:r>
              <a:rPr lang="fr-FR" altLang="fr-FR" sz="3200" b="1" dirty="0" smtClean="0">
                <a:solidFill>
                  <a:srgbClr val="FFFFFF"/>
                </a:solidFill>
                <a:latin typeface="GillSans" pitchFamily="32" charset="0"/>
              </a:rPr>
              <a:t>Vers un schéma industrialisé</a:t>
            </a:r>
            <a:endParaRPr lang="fr-FR" altLang="fr-FR" sz="3200" b="1" dirty="0" smtClean="0">
              <a:solidFill>
                <a:srgbClr val="FFFFFF"/>
              </a:solidFill>
              <a:latin typeface="GillSans" pitchFamily="32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7124700" y="0"/>
            <a:ext cx="3562350" cy="1079500"/>
          </a:xfrm>
          <a:solidFill>
            <a:srgbClr val="E7E6E6"/>
          </a:solidFill>
        </p:spPr>
        <p:txBody>
          <a:bodyPr anchor="ctr"/>
          <a:lstStyle/>
          <a:p>
            <a:pPr marL="0" lvl="0" indent="0" eaLnBrk="1" hangingPunct="1">
              <a:spcBef>
                <a:spcPts val="300"/>
              </a:spcBef>
              <a:tabLst>
                <a:tab pos="88900" algn="l"/>
                <a:tab pos="1130300" algn="l"/>
                <a:tab pos="2173288" algn="l"/>
                <a:tab pos="3216275" algn="l"/>
                <a:tab pos="4259263" algn="l"/>
                <a:tab pos="5302250" algn="l"/>
                <a:tab pos="6345238" algn="l"/>
                <a:tab pos="7388225" algn="l"/>
                <a:tab pos="8431213" algn="l"/>
                <a:tab pos="9474200" algn="l"/>
                <a:tab pos="10517188" algn="l"/>
              </a:tabLst>
            </a:pPr>
            <a:r>
              <a:rPr lang="fr-FR" altLang="fr-FR" sz="2400" dirty="0" smtClean="0">
                <a:latin typeface="Novarese Ultra" pitchFamily="16" charset="0"/>
              </a:rPr>
              <a:t>Journée FIED</a:t>
            </a:r>
            <a:r>
              <a:rPr lang="fr-FR" altLang="fr-FR" sz="2400" dirty="0" smtClean="0">
                <a:latin typeface="Novarese Ultra" pitchFamily="16" charset="0"/>
              </a:rPr>
              <a:t/>
            </a:r>
            <a:br>
              <a:rPr lang="fr-FR" altLang="fr-FR" sz="2400" dirty="0" smtClean="0">
                <a:latin typeface="Novarese Ultra" pitchFamily="16" charset="0"/>
              </a:rPr>
            </a:br>
            <a:r>
              <a:rPr lang="fr-FR" altLang="fr-FR" sz="1200" b="1" dirty="0">
                <a:latin typeface="Novarese Book" pitchFamily="16" charset="0"/>
              </a:rPr>
              <a:t>Philippe PORTELLI </a:t>
            </a:r>
            <a:r>
              <a:rPr lang="fr-FR" altLang="fr-FR" sz="1050" dirty="0">
                <a:latin typeface="Novarese Book" pitchFamily="16" charset="0"/>
              </a:rPr>
              <a:t>– </a:t>
            </a:r>
            <a:r>
              <a:rPr lang="fr-FR" altLang="fr-FR" sz="1200" dirty="0">
                <a:latin typeface="Novarese Book" pitchFamily="16" charset="0"/>
              </a:rPr>
              <a:t>19 mars 2014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44" y="6045200"/>
            <a:ext cx="250825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B619AF8D-CE52-4E39-AE22-5AB916A2A4D8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  <p:sp>
        <p:nvSpPr>
          <p:cNvPr id="32" name="Rectangle 31"/>
          <p:cNvSpPr/>
          <p:nvPr/>
        </p:nvSpPr>
        <p:spPr>
          <a:xfrm>
            <a:off x="233338" y="3813092"/>
            <a:ext cx="972363" cy="89328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PROJET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MOOC</a:t>
            </a:r>
            <a:endParaRPr kumimoji="0" lang="en-US" sz="1200" b="1" strike="noStrike" kern="0" normalizeH="0" baseline="0" noProof="0" dirty="0">
              <a:ln w="18415" cmpd="sng">
                <a:noFill/>
                <a:prstDash val="solid"/>
              </a:ln>
              <a:solidFill>
                <a:srgbClr val="FFFFFF"/>
              </a:solidFill>
              <a:uLnTx/>
              <a:uFillTx/>
            </a:endParaRPr>
          </a:p>
        </p:txBody>
      </p:sp>
      <p:sp>
        <p:nvSpPr>
          <p:cNvPr id="94" name="Forme libre 93"/>
          <p:cNvSpPr/>
          <p:nvPr/>
        </p:nvSpPr>
        <p:spPr>
          <a:xfrm>
            <a:off x="1281659" y="1403574"/>
            <a:ext cx="7971685" cy="4699966"/>
          </a:xfrm>
          <a:custGeom>
            <a:avLst/>
            <a:gdLst>
              <a:gd name="connsiteX0" fmla="*/ 0 w 7153275"/>
              <a:gd name="connsiteY0" fmla="*/ 0 h 3838575"/>
              <a:gd name="connsiteX1" fmla="*/ 7153275 w 7153275"/>
              <a:gd name="connsiteY1" fmla="*/ 0 h 3838575"/>
              <a:gd name="connsiteX2" fmla="*/ 7153275 w 7153275"/>
              <a:gd name="connsiteY2" fmla="*/ 1219200 h 3838575"/>
              <a:gd name="connsiteX3" fmla="*/ 5010150 w 7153275"/>
              <a:gd name="connsiteY3" fmla="*/ 1219200 h 3838575"/>
              <a:gd name="connsiteX4" fmla="*/ 5010150 w 7153275"/>
              <a:gd name="connsiteY4" fmla="*/ 3838575 h 3838575"/>
              <a:gd name="connsiteX5" fmla="*/ 95250 w 7153275"/>
              <a:gd name="connsiteY5" fmla="*/ 3838575 h 3838575"/>
              <a:gd name="connsiteX6" fmla="*/ 0 w 7153275"/>
              <a:gd name="connsiteY6" fmla="*/ 0 h 3838575"/>
              <a:gd name="connsiteX0" fmla="*/ 0 w 7153275"/>
              <a:gd name="connsiteY0" fmla="*/ 0 h 3838575"/>
              <a:gd name="connsiteX1" fmla="*/ 7153275 w 7153275"/>
              <a:gd name="connsiteY1" fmla="*/ 0 h 3838575"/>
              <a:gd name="connsiteX2" fmla="*/ 7153275 w 7153275"/>
              <a:gd name="connsiteY2" fmla="*/ 1219200 h 3838575"/>
              <a:gd name="connsiteX3" fmla="*/ 5010150 w 7153275"/>
              <a:gd name="connsiteY3" fmla="*/ 1219200 h 3838575"/>
              <a:gd name="connsiteX4" fmla="*/ 5010150 w 7153275"/>
              <a:gd name="connsiteY4" fmla="*/ 3838575 h 3838575"/>
              <a:gd name="connsiteX5" fmla="*/ 57444 w 7153275"/>
              <a:gd name="connsiteY5" fmla="*/ 3838575 h 3838575"/>
              <a:gd name="connsiteX6" fmla="*/ 0 w 7153275"/>
              <a:gd name="connsiteY6" fmla="*/ 0 h 3838575"/>
              <a:gd name="connsiteX0" fmla="*/ 8716 w 7095831"/>
              <a:gd name="connsiteY0" fmla="*/ 0 h 3838575"/>
              <a:gd name="connsiteX1" fmla="*/ 7095831 w 7095831"/>
              <a:gd name="connsiteY1" fmla="*/ 0 h 3838575"/>
              <a:gd name="connsiteX2" fmla="*/ 7095831 w 7095831"/>
              <a:gd name="connsiteY2" fmla="*/ 1219200 h 3838575"/>
              <a:gd name="connsiteX3" fmla="*/ 4952706 w 7095831"/>
              <a:gd name="connsiteY3" fmla="*/ 1219200 h 3838575"/>
              <a:gd name="connsiteX4" fmla="*/ 4952706 w 7095831"/>
              <a:gd name="connsiteY4" fmla="*/ 3838575 h 3838575"/>
              <a:gd name="connsiteX5" fmla="*/ 0 w 7095831"/>
              <a:gd name="connsiteY5" fmla="*/ 3838575 h 3838575"/>
              <a:gd name="connsiteX6" fmla="*/ 8716 w 7095831"/>
              <a:gd name="connsiteY6" fmla="*/ 0 h 383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95831" h="3838575">
                <a:moveTo>
                  <a:pt x="8716" y="0"/>
                </a:moveTo>
                <a:lnTo>
                  <a:pt x="7095831" y="0"/>
                </a:lnTo>
                <a:lnTo>
                  <a:pt x="7095831" y="1219200"/>
                </a:lnTo>
                <a:lnTo>
                  <a:pt x="4952706" y="1219200"/>
                </a:lnTo>
                <a:lnTo>
                  <a:pt x="4952706" y="3838575"/>
                </a:lnTo>
                <a:lnTo>
                  <a:pt x="0" y="3838575"/>
                </a:lnTo>
                <a:cubicBezTo>
                  <a:pt x="2905" y="2559050"/>
                  <a:pt x="5811" y="1279525"/>
                  <a:pt x="8716" y="0"/>
                </a:cubicBezTo>
                <a:close/>
              </a:path>
            </a:pathLst>
          </a:custGeom>
          <a:solidFill>
            <a:srgbClr val="FF0000"/>
          </a:soli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119653" y="2580284"/>
            <a:ext cx="1162259" cy="761842"/>
          </a:xfrm>
          <a:prstGeom prst="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Recherche financement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err="1">
                <a:ln w="18415" cmpd="sng">
                  <a:noFill/>
                  <a:prstDash val="solid"/>
                </a:ln>
                <a:solidFill>
                  <a:srgbClr val="FFFFFF"/>
                </a:solidFill>
              </a:rPr>
              <a:t>f</a:t>
            </a:r>
            <a:r>
              <a:rPr kumimoji="0" lang="en-US" sz="1200" b="1" strike="noStrike" kern="0" normalizeH="0" baseline="0" noProof="0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ructueuse</a:t>
            </a: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 ?</a:t>
            </a:r>
            <a:endParaRPr kumimoji="0" lang="en-US" sz="1200" b="1" strike="noStrike" kern="0" normalizeH="0" baseline="0" noProof="0" dirty="0">
              <a:ln w="18415" cmpd="sng">
                <a:noFill/>
                <a:prstDash val="solid"/>
              </a:ln>
              <a:solidFill>
                <a:srgbClr val="FFFFFF"/>
              </a:solidFill>
              <a:uLnTx/>
              <a:uFillTx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075836" y="4144637"/>
            <a:ext cx="1164654" cy="1030586"/>
          </a:xfrm>
          <a:prstGeom prst="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Validation </a:t>
            </a:r>
            <a:r>
              <a:rPr kumimoji="0" lang="en-US" sz="1200" b="1" strike="noStrike" kern="0" normalizeH="0" baseline="0" noProof="0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composante</a:t>
            </a: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 / CFVU</a:t>
            </a:r>
            <a:endParaRPr kumimoji="0" lang="en-US" sz="1200" b="1" strike="noStrike" kern="0" normalizeH="0" baseline="0" noProof="0" dirty="0">
              <a:ln w="18415" cmpd="sng">
                <a:noFill/>
                <a:prstDash val="solid"/>
              </a:ln>
              <a:solidFill>
                <a:srgbClr val="FFFFFF"/>
              </a:solidFill>
              <a:uLnTx/>
              <a:uFillTx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2374364" y="3367144"/>
            <a:ext cx="1149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i="1" dirty="0">
                <a:solidFill>
                  <a:srgbClr val="7030A0"/>
                </a:solidFill>
                <a:latin typeface="Calibri"/>
              </a:rPr>
              <a:t>Interne à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i="1" dirty="0">
                <a:solidFill>
                  <a:srgbClr val="7030A0"/>
                </a:solidFill>
                <a:latin typeface="Calibri"/>
              </a:rPr>
              <a:t>l’établissement</a:t>
            </a:r>
            <a:endParaRPr lang="en-US" sz="1200" b="1" i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2261581" y="5348594"/>
            <a:ext cx="1266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i="1" dirty="0">
                <a:solidFill>
                  <a:srgbClr val="7030A0"/>
                </a:solidFill>
                <a:latin typeface="Calibri"/>
              </a:rPr>
              <a:t>Externe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i="1" dirty="0">
                <a:solidFill>
                  <a:srgbClr val="7030A0"/>
                </a:solidFill>
                <a:latin typeface="Calibri"/>
              </a:rPr>
              <a:t>à l’établissement</a:t>
            </a:r>
            <a:endParaRPr lang="en-US" sz="1200" b="1" i="1" dirty="0">
              <a:solidFill>
                <a:srgbClr val="7030A0"/>
              </a:solidFill>
              <a:latin typeface="Calibri"/>
            </a:endParaRPr>
          </a:p>
        </p:txBody>
      </p:sp>
      <p:cxnSp>
        <p:nvCxnSpPr>
          <p:cNvPr id="63" name="Connecteur droit avec flèche 62"/>
          <p:cNvCxnSpPr>
            <a:stCxn id="32" idx="3"/>
          </p:cNvCxnSpPr>
          <p:nvPr/>
        </p:nvCxnSpPr>
        <p:spPr>
          <a:xfrm flipV="1">
            <a:off x="1205701" y="4259139"/>
            <a:ext cx="227962" cy="594"/>
          </a:xfrm>
          <a:prstGeom prst="straightConnector1">
            <a:avLst/>
          </a:prstGeom>
          <a:noFill/>
          <a:ln w="25400" cap="flat" cmpd="sng" algn="ctr">
            <a:solidFill>
              <a:srgbClr val="7030A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4" name="Interdiction 63"/>
          <p:cNvSpPr/>
          <p:nvPr/>
        </p:nvSpPr>
        <p:spPr>
          <a:xfrm>
            <a:off x="8075836" y="1851951"/>
            <a:ext cx="330968" cy="363779"/>
          </a:xfrm>
          <a:prstGeom prst="noSmoking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65" name="Connecteur en angle 64"/>
          <p:cNvCxnSpPr>
            <a:endCxn id="59" idx="1"/>
          </p:cNvCxnSpPr>
          <p:nvPr/>
        </p:nvCxnSpPr>
        <p:spPr>
          <a:xfrm rot="5400000" flipH="1" flipV="1">
            <a:off x="3387297" y="3530970"/>
            <a:ext cx="1302121" cy="162590"/>
          </a:xfrm>
          <a:prstGeom prst="bentConnector2">
            <a:avLst/>
          </a:prstGeom>
          <a:noFill/>
          <a:ln w="25400" cap="flat" cmpd="sng" algn="ctr">
            <a:solidFill>
              <a:srgbClr val="7030A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6" name="Connecteur en angle 65"/>
          <p:cNvCxnSpPr>
            <a:stCxn id="75" idx="3"/>
            <a:endCxn id="60" idx="1"/>
          </p:cNvCxnSpPr>
          <p:nvPr/>
        </p:nvCxnSpPr>
        <p:spPr>
          <a:xfrm>
            <a:off x="3814378" y="4259117"/>
            <a:ext cx="4261459" cy="400813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7" name="ZoneTexte 66"/>
          <p:cNvSpPr txBox="1"/>
          <p:nvPr/>
        </p:nvSpPr>
        <p:spPr>
          <a:xfrm>
            <a:off x="4019116" y="3952748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i="1" dirty="0">
                <a:solidFill>
                  <a:srgbClr val="7030A0"/>
                </a:solidFill>
                <a:latin typeface="Calibri"/>
              </a:rPr>
              <a:t>oui</a:t>
            </a:r>
            <a:endParaRPr lang="en-US" sz="1000" b="1" i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68" name="ZoneTexte 67"/>
          <p:cNvSpPr txBox="1"/>
          <p:nvPr/>
        </p:nvSpPr>
        <p:spPr>
          <a:xfrm rot="16200000">
            <a:off x="3584571" y="3453108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i="1" dirty="0">
                <a:solidFill>
                  <a:srgbClr val="7030A0"/>
                </a:solidFill>
                <a:latin typeface="Calibri"/>
              </a:rPr>
              <a:t>non</a:t>
            </a:r>
            <a:endParaRPr lang="en-US" sz="1000" b="1" i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9435128" y="4150319"/>
            <a:ext cx="951338" cy="1024903"/>
          </a:xfrm>
          <a:prstGeom prst="rect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Mise en oeuvre (DUN, IDIP,etc)</a:t>
            </a:r>
            <a:endParaRPr kumimoji="0" lang="en-US" sz="1200" b="1" strike="noStrike" kern="0" normalizeH="0" baseline="0" noProof="0" dirty="0">
              <a:ln w="18415" cmpd="sng">
                <a:noFill/>
                <a:prstDash val="solid"/>
              </a:ln>
              <a:solidFill>
                <a:srgbClr val="FFFFFF"/>
              </a:solidFill>
              <a:uLnTx/>
              <a:uFillTx/>
            </a:endParaRPr>
          </a:p>
        </p:txBody>
      </p:sp>
      <p:cxnSp>
        <p:nvCxnSpPr>
          <p:cNvPr id="70" name="Connecteur droit avec flèche 69"/>
          <p:cNvCxnSpPr>
            <a:stCxn id="60" idx="3"/>
            <a:endCxn id="69" idx="1"/>
          </p:cNvCxnSpPr>
          <p:nvPr/>
        </p:nvCxnSpPr>
        <p:spPr>
          <a:xfrm>
            <a:off x="9240490" y="4659930"/>
            <a:ext cx="194638" cy="2841"/>
          </a:xfrm>
          <a:prstGeom prst="straightConnector1">
            <a:avLst/>
          </a:prstGeom>
          <a:noFill/>
          <a:ln w="25400" cap="flat" cmpd="sng" algn="ctr">
            <a:solidFill>
              <a:srgbClr val="9BBB59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1" name="Rectangle 70"/>
          <p:cNvSpPr/>
          <p:nvPr/>
        </p:nvSpPr>
        <p:spPr>
          <a:xfrm>
            <a:off x="5999497" y="2156777"/>
            <a:ext cx="1284339" cy="621531"/>
          </a:xfrm>
          <a:prstGeom prst="rect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0" normalizeH="0" baseline="0" noProof="0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Soutien</a:t>
            </a: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 DUN</a:t>
            </a:r>
            <a:r>
              <a:rPr kumimoji="0" lang="en-US" sz="1200" b="1" strike="noStrike" kern="0" normalizeH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 en </a:t>
            </a:r>
            <a:r>
              <a:rPr kumimoji="0" lang="en-US" sz="1200" b="1" strike="noStrike" kern="0" normalizeH="0" noProof="0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v</a:t>
            </a:r>
            <a:r>
              <a:rPr kumimoji="0" lang="en-US" sz="1200" b="1" strike="noStrike" kern="0" normalizeH="0" baseline="0" noProof="0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alorisation</a:t>
            </a: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 ?</a:t>
            </a:r>
            <a:endParaRPr kumimoji="0" lang="en-US" sz="1200" b="1" strike="noStrike" kern="0" normalizeH="0" baseline="0" noProof="0" dirty="0">
              <a:ln w="18415" cmpd="sng">
                <a:noFill/>
                <a:prstDash val="solid"/>
              </a:ln>
              <a:solidFill>
                <a:srgbClr val="FFFFFF"/>
              </a:solidFill>
              <a:uLnTx/>
              <a:uFillTx/>
            </a:endParaRPr>
          </a:p>
        </p:txBody>
      </p:sp>
      <p:cxnSp>
        <p:nvCxnSpPr>
          <p:cNvPr id="72" name="Connecteur en angle 71"/>
          <p:cNvCxnSpPr>
            <a:stCxn id="74" idx="3"/>
            <a:endCxn id="77" idx="1"/>
          </p:cNvCxnSpPr>
          <p:nvPr/>
        </p:nvCxnSpPr>
        <p:spPr>
          <a:xfrm>
            <a:off x="2393578" y="4430414"/>
            <a:ext cx="545039" cy="625984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7030A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73" name="Connecteur en angle 72"/>
          <p:cNvCxnSpPr>
            <a:stCxn id="71" idx="3"/>
          </p:cNvCxnSpPr>
          <p:nvPr/>
        </p:nvCxnSpPr>
        <p:spPr>
          <a:xfrm flipV="1">
            <a:off x="7283837" y="2038917"/>
            <a:ext cx="699635" cy="428627"/>
          </a:xfrm>
          <a:prstGeom prst="bentConnector3">
            <a:avLst>
              <a:gd name="adj1" fmla="val 12227"/>
            </a:avLst>
          </a:prstGeom>
          <a:noFill/>
          <a:ln w="25400" cap="flat" cmpd="sng" algn="ctr">
            <a:solidFill>
              <a:srgbClr val="7030A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5" name="Rectangle 74"/>
          <p:cNvSpPr/>
          <p:nvPr/>
        </p:nvSpPr>
        <p:spPr>
          <a:xfrm>
            <a:off x="2944852" y="4034716"/>
            <a:ext cx="869526" cy="448803"/>
          </a:xfrm>
          <a:prstGeom prst="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0" normalizeH="0" baseline="0" noProof="0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Financé</a:t>
            </a: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 ?</a:t>
            </a:r>
            <a:endParaRPr kumimoji="0" lang="en-US" sz="1200" b="1" strike="noStrike" kern="0" normalizeH="0" baseline="0" noProof="0" dirty="0">
              <a:ln w="18415" cmpd="sng">
                <a:noFill/>
                <a:prstDash val="solid"/>
              </a:ln>
              <a:solidFill>
                <a:srgbClr val="FFFFFF"/>
              </a:solidFill>
              <a:uLnTx/>
              <a:uFillTx/>
            </a:endParaRPr>
          </a:p>
        </p:txBody>
      </p:sp>
      <p:cxnSp>
        <p:nvCxnSpPr>
          <p:cNvPr id="76" name="Connecteur droit avec flèche 75"/>
          <p:cNvCxnSpPr/>
          <p:nvPr/>
        </p:nvCxnSpPr>
        <p:spPr>
          <a:xfrm flipV="1">
            <a:off x="2261581" y="4256207"/>
            <a:ext cx="683271" cy="5604"/>
          </a:xfrm>
          <a:prstGeom prst="straightConnector1">
            <a:avLst/>
          </a:prstGeom>
          <a:noFill/>
          <a:ln w="25400" cap="flat" cmpd="sng" algn="ctr">
            <a:solidFill>
              <a:srgbClr val="7030A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7" name="Rectangle 76"/>
          <p:cNvSpPr/>
          <p:nvPr/>
        </p:nvSpPr>
        <p:spPr>
          <a:xfrm>
            <a:off x="2938617" y="4831996"/>
            <a:ext cx="893558" cy="448803"/>
          </a:xfrm>
          <a:prstGeom prst="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0" normalizeH="0" baseline="0" noProof="0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Financé</a:t>
            </a: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 ?</a:t>
            </a:r>
            <a:endParaRPr kumimoji="0" lang="en-US" sz="1200" b="1" strike="noStrike" kern="0" normalizeH="0" baseline="0" noProof="0" dirty="0">
              <a:ln w="18415" cmpd="sng">
                <a:noFill/>
                <a:prstDash val="solid"/>
              </a:ln>
              <a:solidFill>
                <a:srgbClr val="FFFFFF"/>
              </a:solidFill>
              <a:uLnTx/>
              <a:uFillTx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4006387" y="4758991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i="1" dirty="0">
                <a:solidFill>
                  <a:srgbClr val="7030A0"/>
                </a:solidFill>
                <a:latin typeface="Calibri"/>
              </a:rPr>
              <a:t>oui</a:t>
            </a:r>
            <a:endParaRPr lang="en-US" sz="1000" b="1" i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3999459" y="5424286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i="1" dirty="0">
                <a:solidFill>
                  <a:srgbClr val="7030A0"/>
                </a:solidFill>
                <a:latin typeface="Calibri"/>
              </a:rPr>
              <a:t>non</a:t>
            </a:r>
            <a:endParaRPr lang="en-US" sz="1000" b="1" i="1" dirty="0">
              <a:solidFill>
                <a:srgbClr val="7030A0"/>
              </a:solidFill>
              <a:latin typeface="Calibri"/>
            </a:endParaRPr>
          </a:p>
        </p:txBody>
      </p:sp>
      <p:cxnSp>
        <p:nvCxnSpPr>
          <p:cNvPr id="80" name="Connecteur en angle 79"/>
          <p:cNvCxnSpPr>
            <a:stCxn id="77" idx="3"/>
          </p:cNvCxnSpPr>
          <p:nvPr/>
        </p:nvCxnSpPr>
        <p:spPr>
          <a:xfrm>
            <a:off x="3832175" y="5056397"/>
            <a:ext cx="611326" cy="688795"/>
          </a:xfrm>
          <a:prstGeom prst="bentConnector3">
            <a:avLst>
              <a:gd name="adj1" fmla="val 21690"/>
            </a:avLst>
          </a:prstGeom>
          <a:noFill/>
          <a:ln w="25400" cap="flat" cmpd="sng" algn="ctr">
            <a:solidFill>
              <a:srgbClr val="7030A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1" name="Connecteur en angle 80"/>
          <p:cNvCxnSpPr>
            <a:stCxn id="59" idx="3"/>
          </p:cNvCxnSpPr>
          <p:nvPr/>
        </p:nvCxnSpPr>
        <p:spPr>
          <a:xfrm flipV="1">
            <a:off x="5281912" y="2471648"/>
            <a:ext cx="715629" cy="489557"/>
          </a:xfrm>
          <a:prstGeom prst="bentConnector3">
            <a:avLst>
              <a:gd name="adj1" fmla="val 22304"/>
            </a:avLst>
          </a:prstGeom>
          <a:noFill/>
          <a:ln w="25400" cap="flat" cmpd="sng" algn="ctr">
            <a:solidFill>
              <a:srgbClr val="7030A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2" name="ZoneTexte 81"/>
          <p:cNvSpPr txBox="1"/>
          <p:nvPr/>
        </p:nvSpPr>
        <p:spPr>
          <a:xfrm>
            <a:off x="5517080" y="2151954"/>
            <a:ext cx="4824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i="1" dirty="0">
                <a:solidFill>
                  <a:srgbClr val="7030A0"/>
                </a:solidFill>
                <a:latin typeface="Calibri"/>
              </a:rPr>
              <a:t>non</a:t>
            </a:r>
            <a:endParaRPr lang="en-US" sz="1000" b="1" i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419671" y="1749042"/>
            <a:ext cx="534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i="1" dirty="0">
                <a:solidFill>
                  <a:srgbClr val="7030A0"/>
                </a:solidFill>
                <a:latin typeface="Calibri"/>
              </a:rPr>
              <a:t>non</a:t>
            </a:r>
            <a:endParaRPr lang="en-US" sz="1000" b="1" i="1" dirty="0">
              <a:solidFill>
                <a:srgbClr val="7030A0"/>
              </a:solidFill>
              <a:latin typeface="Calibri"/>
            </a:endParaRPr>
          </a:p>
        </p:txBody>
      </p:sp>
      <p:cxnSp>
        <p:nvCxnSpPr>
          <p:cNvPr id="84" name="Connecteur en angle 83"/>
          <p:cNvCxnSpPr/>
          <p:nvPr/>
        </p:nvCxnSpPr>
        <p:spPr>
          <a:xfrm>
            <a:off x="5281912" y="2988890"/>
            <a:ext cx="2793924" cy="1295003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5" name="ZoneTexte 84"/>
          <p:cNvSpPr txBox="1"/>
          <p:nvPr/>
        </p:nvSpPr>
        <p:spPr>
          <a:xfrm>
            <a:off x="5517080" y="3073881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i="1" dirty="0">
                <a:solidFill>
                  <a:srgbClr val="7030A0"/>
                </a:solidFill>
                <a:latin typeface="Calibri"/>
              </a:rPr>
              <a:t>oui</a:t>
            </a:r>
            <a:endParaRPr lang="en-US" sz="1000" b="1" i="1" dirty="0">
              <a:solidFill>
                <a:srgbClr val="7030A0"/>
              </a:solidFill>
              <a:latin typeface="Calibri"/>
            </a:endParaRPr>
          </a:p>
        </p:txBody>
      </p:sp>
      <p:cxnSp>
        <p:nvCxnSpPr>
          <p:cNvPr id="86" name="Connecteur droit avec flèche 85"/>
          <p:cNvCxnSpPr/>
          <p:nvPr/>
        </p:nvCxnSpPr>
        <p:spPr>
          <a:xfrm>
            <a:off x="3821241" y="5046719"/>
            <a:ext cx="1626045" cy="1017"/>
          </a:xfrm>
          <a:prstGeom prst="straightConnector1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7" name="Interdiction 86"/>
          <p:cNvSpPr/>
          <p:nvPr/>
        </p:nvSpPr>
        <p:spPr>
          <a:xfrm>
            <a:off x="4535298" y="5563303"/>
            <a:ext cx="330968" cy="363779"/>
          </a:xfrm>
          <a:prstGeom prst="noSmoking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88" name="Connecteur en angle 87"/>
          <p:cNvCxnSpPr>
            <a:stCxn id="71" idx="3"/>
            <a:endCxn id="60" idx="0"/>
          </p:cNvCxnSpPr>
          <p:nvPr/>
        </p:nvCxnSpPr>
        <p:spPr>
          <a:xfrm>
            <a:off x="7283837" y="2467543"/>
            <a:ext cx="1374327" cy="1677094"/>
          </a:xfrm>
          <a:prstGeom prst="bentConnector2">
            <a:avLst/>
          </a:prstGeom>
          <a:noFill/>
          <a:ln w="25400" cap="flat" cmpd="sng" algn="ctr">
            <a:solidFill>
              <a:srgbClr val="00B050"/>
            </a:solidFill>
            <a:prstDash val="solid"/>
            <a:tailEnd type="triangle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9" name="ZoneTexte 88"/>
          <p:cNvSpPr txBox="1"/>
          <p:nvPr/>
        </p:nvSpPr>
        <p:spPr>
          <a:xfrm>
            <a:off x="7426961" y="2487453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b="1" i="1" dirty="0">
                <a:solidFill>
                  <a:srgbClr val="7030A0"/>
                </a:solidFill>
                <a:latin typeface="Calibri"/>
              </a:rPr>
              <a:t>oui</a:t>
            </a:r>
            <a:endParaRPr lang="en-US" sz="1000" b="1" i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7031601" y="3103753"/>
            <a:ext cx="2127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i="1" dirty="0">
                <a:solidFill>
                  <a:schemeClr val="accent6">
                    <a:lumMod val="50000"/>
                  </a:schemeClr>
                </a:solidFill>
                <a:latin typeface="Calibri"/>
              </a:rPr>
              <a:t>Accompagnement </a:t>
            </a:r>
            <a:endParaRPr lang="en-US" sz="1400" b="1" i="1" dirty="0" smtClean="0">
              <a:solidFill>
                <a:schemeClr val="accent6">
                  <a:lumMod val="50000"/>
                </a:schemeClr>
              </a:solidFill>
              <a:latin typeface="Calibri"/>
            </a:endParaRP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i="1" dirty="0" smtClean="0">
                <a:solidFill>
                  <a:schemeClr val="accent6">
                    <a:lumMod val="50000"/>
                  </a:schemeClr>
                </a:solidFill>
                <a:latin typeface="Calibri"/>
              </a:rPr>
              <a:t>IDIP </a:t>
            </a:r>
            <a:r>
              <a:rPr lang="en-US" sz="1400" b="1" i="1" dirty="0">
                <a:solidFill>
                  <a:schemeClr val="accent6">
                    <a:lumMod val="50000"/>
                  </a:schemeClr>
                </a:solidFill>
                <a:latin typeface="Calibri"/>
              </a:rPr>
              <a:t>sur demande</a:t>
            </a:r>
            <a:endParaRPr lang="en-US" sz="1400" b="1" i="1" dirty="0">
              <a:solidFill>
                <a:schemeClr val="accent6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1445084" y="1586919"/>
            <a:ext cx="2820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b="1" i="1" dirty="0">
                <a:solidFill>
                  <a:srgbClr val="FF0000"/>
                </a:solidFill>
                <a:latin typeface="Calibri"/>
              </a:rPr>
              <a:t>Accompagnement DUN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b="1" i="1" dirty="0">
                <a:solidFill>
                  <a:srgbClr val="FF0000"/>
                </a:solidFill>
                <a:latin typeface="Calibri"/>
              </a:rPr>
              <a:t>dans le processus</a:t>
            </a:r>
            <a:endParaRPr lang="en-US" b="1" i="1" dirty="0">
              <a:solidFill>
                <a:srgbClr val="FF0000"/>
              </a:solidFill>
              <a:latin typeface="Calibri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430188" y="4758992"/>
            <a:ext cx="1305400" cy="966981"/>
          </a:xfrm>
          <a:prstGeom prst="rect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Prestation externe facturée par la DUN</a:t>
            </a:r>
            <a:endParaRPr kumimoji="0" lang="en-US" sz="1200" b="1" strike="noStrike" kern="0" normalizeH="0" baseline="0" noProof="0" dirty="0">
              <a:ln w="18415" cmpd="sng">
                <a:noFill/>
                <a:prstDash val="solid"/>
              </a:ln>
              <a:solidFill>
                <a:srgbClr val="FFFFFF"/>
              </a:solidFill>
              <a:uLnTx/>
              <a:uFillTx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1445084" y="3813091"/>
            <a:ext cx="948494" cy="1234645"/>
          </a:xfrm>
          <a:prstGeom prst="rect">
            <a:avLst/>
          </a:prstGeom>
          <a:solidFill>
            <a:schemeClr val="accent2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0" normalizeH="0" baseline="0" noProof="0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Origine</a:t>
            </a: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de la</a:t>
            </a:r>
            <a:r>
              <a:rPr kumimoji="0" lang="en-US" sz="1200" b="1" strike="noStrike" kern="0" normalizeH="0" baseline="0" noProof="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 </a:t>
            </a:r>
            <a:r>
              <a:rPr kumimoji="0" lang="en-US" sz="1200" b="1" strike="noStrike" kern="0" normalizeH="0" baseline="0" noProof="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uLnTx/>
                <a:uFillTx/>
              </a:rPr>
              <a:t>demande</a:t>
            </a:r>
            <a:endParaRPr kumimoji="0" lang="en-US" sz="1200" b="1" strike="noStrike" kern="0" normalizeH="0" baseline="0" noProof="0" dirty="0">
              <a:ln w="18415" cmpd="sng">
                <a:noFill/>
                <a:prstDash val="solid"/>
              </a:ln>
              <a:solidFill>
                <a:srgbClr val="FFFFFF"/>
              </a:solidFill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13651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912</Words>
  <Application>Microsoft Office PowerPoint</Application>
  <PresentationFormat>Personnalisé</PresentationFormat>
  <Paragraphs>167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DejaVu Sans</vt:lpstr>
      <vt:lpstr>Times New Roman</vt:lpstr>
      <vt:lpstr>Novarese Book</vt:lpstr>
      <vt:lpstr>GillSans</vt:lpstr>
      <vt:lpstr>Novarese Ultra</vt:lpstr>
      <vt:lpstr>Calibri</vt:lpstr>
      <vt:lpstr>Thème Office</vt:lpstr>
      <vt:lpstr>MOOC de l’innovation à l’industrialisation</vt:lpstr>
      <vt:lpstr>Eléments pour une stratégie</vt:lpstr>
      <vt:lpstr>Eléments pour une stratégie</vt:lpstr>
      <vt:lpstr>Eléments pour une stratégie</vt:lpstr>
      <vt:lpstr>Nos bases d’analyse </vt:lpstr>
      <vt:lpstr>Un socle favorable disponible</vt:lpstr>
      <vt:lpstr>Une décision politique</vt:lpstr>
      <vt:lpstr>Une mise en œuvre cadrée</vt:lpstr>
      <vt:lpstr>Vers un schéma industrialisé</vt:lpstr>
      <vt:lpstr>MOOC de l’innovation à l’industrialisation  Merci de votre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caroline</dc:creator>
  <cp:lastModifiedBy>Standard</cp:lastModifiedBy>
  <cp:revision>38</cp:revision>
  <cp:lastPrinted>1601-01-01T00:00:00Z</cp:lastPrinted>
  <dcterms:created xsi:type="dcterms:W3CDTF">2009-05-27T15:53:48Z</dcterms:created>
  <dcterms:modified xsi:type="dcterms:W3CDTF">2014-03-17T19:00:00Z</dcterms:modified>
</cp:coreProperties>
</file>