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4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97" r:id="rId4"/>
    <p:sldId id="267" r:id="rId5"/>
    <p:sldId id="277" r:id="rId6"/>
    <p:sldId id="289" r:id="rId7"/>
    <p:sldId id="295" r:id="rId8"/>
    <p:sldId id="293" r:id="rId9"/>
    <p:sldId id="298" r:id="rId10"/>
    <p:sldId id="301" r:id="rId11"/>
    <p:sldId id="300" r:id="rId12"/>
  </p:sldIdLst>
  <p:sldSz cx="9144000" cy="6858000" type="screen4x3"/>
  <p:notesSz cx="6797675" cy="987425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2AF2762A-6DE4-724A-A4B2-C5A9D7EF6FC2}">
          <p14:sldIdLst>
            <p14:sldId id="256"/>
            <p14:sldId id="262"/>
            <p14:sldId id="297"/>
            <p14:sldId id="267"/>
            <p14:sldId id="277"/>
            <p14:sldId id="289"/>
            <p14:sldId id="295"/>
            <p14:sldId id="293"/>
            <p14:sldId id="298"/>
            <p14:sldId id="301"/>
            <p14:sldId id="300"/>
          </p14:sldIdLst>
        </p14:section>
        <p14:section name="Annexe" id="{3BAF6DFF-6681-2E4F-9DBE-B9135DD65EC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202"/>
    <a:srgbClr val="FFFFFF"/>
    <a:srgbClr val="C1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59" autoAdjust="0"/>
  </p:normalViewPr>
  <p:slideViewPr>
    <p:cSldViewPr snapToGrid="0" snapToObjects="1">
      <p:cViewPr>
        <p:scale>
          <a:sx n="72" d="100"/>
          <a:sy n="72" d="100"/>
        </p:scale>
        <p:origin x="-17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596B4-464C-B743-9C2F-950411E8368C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F3816A-1959-A548-8153-6F3116824D6E}">
      <dgm:prSet phldrT="[Texte]" custT="1"/>
      <dgm:spPr/>
      <dgm:t>
        <a:bodyPr/>
        <a:lstStyle/>
        <a:p>
          <a:r>
            <a:rPr lang="fr-FR" sz="1400"/>
            <a:t>Contraintes (et durée)</a:t>
          </a:r>
        </a:p>
      </dgm:t>
    </dgm:pt>
    <dgm:pt modelId="{1434A64B-5D3F-0A48-8418-02B0B22D7C07}" type="parTrans" cxnId="{84DB80A7-0E8C-C64A-A642-9B9466B16532}">
      <dgm:prSet/>
      <dgm:spPr/>
      <dgm:t>
        <a:bodyPr/>
        <a:lstStyle/>
        <a:p>
          <a:endParaRPr lang="fr-FR" sz="1400"/>
        </a:p>
      </dgm:t>
    </dgm:pt>
    <dgm:pt modelId="{BA4384C5-FBAC-7F4C-BBC8-4DC7FFCD6F9F}" type="sibTrans" cxnId="{84DB80A7-0E8C-C64A-A642-9B9466B16532}">
      <dgm:prSet/>
      <dgm:spPr/>
      <dgm:t>
        <a:bodyPr/>
        <a:lstStyle/>
        <a:p>
          <a:endParaRPr lang="fr-FR" sz="1400"/>
        </a:p>
      </dgm:t>
    </dgm:pt>
    <dgm:pt modelId="{32C85358-71EF-794E-8A5D-E19757974151}">
      <dgm:prSet phldrT="[Texte]" custT="1"/>
      <dgm:spPr/>
      <dgm:t>
        <a:bodyPr/>
        <a:lstStyle/>
        <a:p>
          <a:r>
            <a:rPr lang="fr-FR" sz="1600" b="1"/>
            <a:t>Droits d’inscription payants</a:t>
          </a:r>
        </a:p>
      </dgm:t>
    </dgm:pt>
    <dgm:pt modelId="{90183248-EB78-3D41-B0C7-CDE10FC60E9C}" type="parTrans" cxnId="{01B3C22D-807B-EE41-AA8D-6239713C183D}">
      <dgm:prSet/>
      <dgm:spPr/>
      <dgm:t>
        <a:bodyPr/>
        <a:lstStyle/>
        <a:p>
          <a:endParaRPr lang="fr-FR" sz="1400"/>
        </a:p>
      </dgm:t>
    </dgm:pt>
    <dgm:pt modelId="{8C99A6C7-C54A-9442-BE6E-76B2AA72FDA7}" type="sibTrans" cxnId="{01B3C22D-807B-EE41-AA8D-6239713C183D}">
      <dgm:prSet/>
      <dgm:spPr/>
      <dgm:t>
        <a:bodyPr/>
        <a:lstStyle/>
        <a:p>
          <a:endParaRPr lang="fr-FR" sz="1400"/>
        </a:p>
      </dgm:t>
    </dgm:pt>
    <dgm:pt modelId="{D0E4F8E4-EFA8-444E-B22C-A95CA6335910}">
      <dgm:prSet phldrT="[Texte]" custT="1"/>
      <dgm:spPr/>
      <dgm:t>
        <a:bodyPr/>
        <a:lstStyle/>
        <a:p>
          <a:r>
            <a:rPr lang="fr-FR" sz="1600"/>
            <a:t>Conditions de diplômes, de parcours</a:t>
          </a:r>
        </a:p>
      </dgm:t>
    </dgm:pt>
    <dgm:pt modelId="{0B0DE922-309C-B448-A2F8-AEC231648309}" type="parTrans" cxnId="{01B129E7-952F-9243-8A48-5697E490191C}">
      <dgm:prSet/>
      <dgm:spPr/>
      <dgm:t>
        <a:bodyPr/>
        <a:lstStyle/>
        <a:p>
          <a:endParaRPr lang="fr-FR" sz="1400"/>
        </a:p>
      </dgm:t>
    </dgm:pt>
    <dgm:pt modelId="{59F2E1E4-18A4-CC47-84E5-A693B3AD1E0F}" type="sibTrans" cxnId="{01B129E7-952F-9243-8A48-5697E490191C}">
      <dgm:prSet/>
      <dgm:spPr/>
      <dgm:t>
        <a:bodyPr/>
        <a:lstStyle/>
        <a:p>
          <a:endParaRPr lang="fr-FR" sz="1400"/>
        </a:p>
      </dgm:t>
    </dgm:pt>
    <dgm:pt modelId="{8FC75C49-3D8E-E249-8E4E-7DAF7EF20AD5}">
      <dgm:prSet phldrT="[Texte]" custT="1"/>
      <dgm:spPr/>
      <dgm:t>
        <a:bodyPr/>
        <a:lstStyle/>
        <a:p>
          <a:r>
            <a:rPr lang="fr-FR" sz="1400"/>
            <a:t>Accompagnement</a:t>
          </a:r>
        </a:p>
      </dgm:t>
    </dgm:pt>
    <dgm:pt modelId="{0A2C143D-4C65-F749-8661-75AA2FF8A919}" type="parTrans" cxnId="{E34B2FA0-DB35-8542-8C2E-89AC60D93AA8}">
      <dgm:prSet/>
      <dgm:spPr/>
      <dgm:t>
        <a:bodyPr/>
        <a:lstStyle/>
        <a:p>
          <a:endParaRPr lang="fr-FR" sz="1400"/>
        </a:p>
      </dgm:t>
    </dgm:pt>
    <dgm:pt modelId="{5F173E73-C3BF-7446-BA98-B31D54360E8C}" type="sibTrans" cxnId="{E34B2FA0-DB35-8542-8C2E-89AC60D93AA8}">
      <dgm:prSet/>
      <dgm:spPr/>
      <dgm:t>
        <a:bodyPr/>
        <a:lstStyle/>
        <a:p>
          <a:endParaRPr lang="fr-FR" sz="1400"/>
        </a:p>
      </dgm:t>
    </dgm:pt>
    <dgm:pt modelId="{4D3C7EB3-CC7D-7D4C-B37B-81E6D19D22C9}">
      <dgm:prSet phldrT="[Texte]" custT="1"/>
      <dgm:spPr/>
      <dgm:t>
        <a:bodyPr/>
        <a:lstStyle/>
        <a:p>
          <a:r>
            <a:rPr lang="fr-FR" sz="1600"/>
            <a:t>Tuteur (forum et classes virtuelles)</a:t>
          </a:r>
        </a:p>
      </dgm:t>
    </dgm:pt>
    <dgm:pt modelId="{BBCB48CA-20DE-A94E-9ABD-763678194D4E}" type="parTrans" cxnId="{F22A8A6B-A866-314D-8FA3-5C380C423D29}">
      <dgm:prSet/>
      <dgm:spPr/>
      <dgm:t>
        <a:bodyPr/>
        <a:lstStyle/>
        <a:p>
          <a:endParaRPr lang="fr-FR" sz="1400"/>
        </a:p>
      </dgm:t>
    </dgm:pt>
    <dgm:pt modelId="{B3D003D3-A91C-EE4E-A9E0-81D711942B2C}" type="sibTrans" cxnId="{F22A8A6B-A866-314D-8FA3-5C380C423D29}">
      <dgm:prSet/>
      <dgm:spPr/>
      <dgm:t>
        <a:bodyPr/>
        <a:lstStyle/>
        <a:p>
          <a:endParaRPr lang="fr-FR" sz="1400"/>
        </a:p>
      </dgm:t>
    </dgm:pt>
    <dgm:pt modelId="{D410FB7C-B747-D943-BB5D-1B3AB8BA3F69}">
      <dgm:prSet phldrT="[Texte]" custT="1"/>
      <dgm:spPr/>
      <dgm:t>
        <a:bodyPr/>
        <a:lstStyle/>
        <a:p>
          <a:r>
            <a:rPr lang="fr-FR" sz="1600"/>
            <a:t>Individualisation possible ou travail en groupe (aide, TD, corrections) cf &lt;200 élèves</a:t>
          </a:r>
        </a:p>
      </dgm:t>
    </dgm:pt>
    <dgm:pt modelId="{16F8AF17-B6DC-AA4C-A997-3B6FDCD116F1}" type="parTrans" cxnId="{A86A6F95-5CE4-0B46-842E-1C6A010748C6}">
      <dgm:prSet/>
      <dgm:spPr/>
      <dgm:t>
        <a:bodyPr/>
        <a:lstStyle/>
        <a:p>
          <a:endParaRPr lang="fr-FR" sz="1400"/>
        </a:p>
      </dgm:t>
    </dgm:pt>
    <dgm:pt modelId="{B928C379-2BC7-5141-B992-C1991FD01753}" type="sibTrans" cxnId="{A86A6F95-5CE4-0B46-842E-1C6A010748C6}">
      <dgm:prSet/>
      <dgm:spPr/>
      <dgm:t>
        <a:bodyPr/>
        <a:lstStyle/>
        <a:p>
          <a:endParaRPr lang="fr-FR" sz="1400"/>
        </a:p>
      </dgm:t>
    </dgm:pt>
    <dgm:pt modelId="{2BD1C458-8E2F-4D44-9233-56D2AD1F61CA}">
      <dgm:prSet phldrT="[Texte]" custT="1"/>
      <dgm:spPr/>
      <dgm:t>
        <a:bodyPr/>
        <a:lstStyle/>
        <a:p>
          <a:r>
            <a:rPr lang="fr-FR" sz="1400"/>
            <a:t>Résultat</a:t>
          </a:r>
        </a:p>
      </dgm:t>
    </dgm:pt>
    <dgm:pt modelId="{115CE6FF-17BD-EE46-BA41-90619D10CD3E}" type="parTrans" cxnId="{4DE8B5EC-2BF6-4740-A42B-62E435BB315E}">
      <dgm:prSet/>
      <dgm:spPr/>
      <dgm:t>
        <a:bodyPr/>
        <a:lstStyle/>
        <a:p>
          <a:endParaRPr lang="fr-FR" sz="1400"/>
        </a:p>
      </dgm:t>
    </dgm:pt>
    <dgm:pt modelId="{B415D015-B541-BF45-B93F-C7CA0FCEE149}" type="sibTrans" cxnId="{4DE8B5EC-2BF6-4740-A42B-62E435BB315E}">
      <dgm:prSet/>
      <dgm:spPr/>
      <dgm:t>
        <a:bodyPr/>
        <a:lstStyle/>
        <a:p>
          <a:endParaRPr lang="fr-FR" sz="1400"/>
        </a:p>
      </dgm:t>
    </dgm:pt>
    <dgm:pt modelId="{836ED72C-9BDB-204E-8A47-A94B10671E63}">
      <dgm:prSet phldrT="[Texte]" custT="1"/>
      <dgm:spPr/>
      <dgm:t>
        <a:bodyPr/>
        <a:lstStyle/>
        <a:p>
          <a:r>
            <a:rPr lang="fr-FR" sz="1600"/>
            <a:t>Crédits pour Titre, certificat, </a:t>
          </a:r>
          <a:r>
            <a:rPr lang="fr-FR" sz="1600" b="1"/>
            <a:t>Diplôme </a:t>
          </a:r>
          <a:endParaRPr lang="fr-FR" sz="1600"/>
        </a:p>
      </dgm:t>
    </dgm:pt>
    <dgm:pt modelId="{11864ADA-A4DF-3749-A250-12DB0472B8F5}" type="parTrans" cxnId="{AF7359E6-B85A-C646-9081-403D581674BE}">
      <dgm:prSet/>
      <dgm:spPr/>
      <dgm:t>
        <a:bodyPr/>
        <a:lstStyle/>
        <a:p>
          <a:endParaRPr lang="fr-FR" sz="1400"/>
        </a:p>
      </dgm:t>
    </dgm:pt>
    <dgm:pt modelId="{C8D0696C-59AF-A94A-9889-965B961FEA9E}" type="sibTrans" cxnId="{AF7359E6-B85A-C646-9081-403D581674BE}">
      <dgm:prSet/>
      <dgm:spPr/>
      <dgm:t>
        <a:bodyPr/>
        <a:lstStyle/>
        <a:p>
          <a:endParaRPr lang="fr-FR" sz="1400"/>
        </a:p>
      </dgm:t>
    </dgm:pt>
    <dgm:pt modelId="{4998ABE4-EA2B-2F47-B5AD-14600FBB444E}">
      <dgm:prSet phldrT="[Texte]" custT="1"/>
      <dgm:spPr/>
      <dgm:t>
        <a:bodyPr/>
        <a:lstStyle/>
        <a:p>
          <a:r>
            <a:rPr lang="fr-FR" sz="1600"/>
            <a:t>À son rythme (+ ou -) dans la durée de 6 mois</a:t>
          </a:r>
        </a:p>
      </dgm:t>
    </dgm:pt>
    <dgm:pt modelId="{B285D93F-15B4-4D45-85AD-42BB70A5FC21}" type="parTrans" cxnId="{F4B5F3F0-C712-3344-B3E9-41C5793D3AEF}">
      <dgm:prSet/>
      <dgm:spPr/>
      <dgm:t>
        <a:bodyPr/>
        <a:lstStyle/>
        <a:p>
          <a:endParaRPr lang="fr-FR" sz="1400"/>
        </a:p>
      </dgm:t>
    </dgm:pt>
    <dgm:pt modelId="{A531927D-B68E-0A4F-A70F-18781E6735E3}" type="sibTrans" cxnId="{F4B5F3F0-C712-3344-B3E9-41C5793D3AEF}">
      <dgm:prSet/>
      <dgm:spPr/>
      <dgm:t>
        <a:bodyPr/>
        <a:lstStyle/>
        <a:p>
          <a:endParaRPr lang="fr-FR" sz="1400"/>
        </a:p>
      </dgm:t>
    </dgm:pt>
    <dgm:pt modelId="{8E259A07-08C4-D546-9308-D0F017F38EE1}">
      <dgm:prSet phldrT="[Texte]" custT="1"/>
      <dgm:spPr/>
      <dgm:t>
        <a:bodyPr/>
        <a:lstStyle/>
        <a:p>
          <a:r>
            <a:rPr lang="fr-FR" sz="1400"/>
            <a:t>Contenu</a:t>
          </a:r>
        </a:p>
      </dgm:t>
    </dgm:pt>
    <dgm:pt modelId="{23C03DF3-C638-CC4E-BFF5-AA092031E695}" type="parTrans" cxnId="{DCCA8A6A-FC46-4D40-ABD8-8E835FB7CC8F}">
      <dgm:prSet/>
      <dgm:spPr/>
      <dgm:t>
        <a:bodyPr/>
        <a:lstStyle/>
        <a:p>
          <a:endParaRPr lang="fr-FR" sz="1400"/>
        </a:p>
      </dgm:t>
    </dgm:pt>
    <dgm:pt modelId="{8D53F395-5F66-A54C-A398-3B9DFAE7E8F7}" type="sibTrans" cxnId="{DCCA8A6A-FC46-4D40-ABD8-8E835FB7CC8F}">
      <dgm:prSet/>
      <dgm:spPr/>
      <dgm:t>
        <a:bodyPr/>
        <a:lstStyle/>
        <a:p>
          <a:endParaRPr lang="fr-FR" sz="1400"/>
        </a:p>
      </dgm:t>
    </dgm:pt>
    <dgm:pt modelId="{FB0A983F-5E24-B14D-8267-83677F47B76A}">
      <dgm:prSet phldrT="[Texte]" custT="1"/>
      <dgm:spPr/>
      <dgm:t>
        <a:bodyPr/>
        <a:lstStyle/>
        <a:p>
          <a:r>
            <a:rPr lang="fr-FR" sz="1600"/>
            <a:t>60 heures de cours magistral enregistrés et de TD par UE</a:t>
          </a:r>
        </a:p>
      </dgm:t>
    </dgm:pt>
    <dgm:pt modelId="{51D6D84F-6B14-9241-ADAA-D120EAC35685}" type="parTrans" cxnId="{CC550564-577E-DC46-8DD1-AB111CCE6758}">
      <dgm:prSet/>
      <dgm:spPr/>
      <dgm:t>
        <a:bodyPr/>
        <a:lstStyle/>
        <a:p>
          <a:endParaRPr lang="fr-FR" sz="1400"/>
        </a:p>
      </dgm:t>
    </dgm:pt>
    <dgm:pt modelId="{9186B44A-CB59-B846-BC8F-EC58F57C6411}" type="sibTrans" cxnId="{CC550564-577E-DC46-8DD1-AB111CCE6758}">
      <dgm:prSet/>
      <dgm:spPr/>
      <dgm:t>
        <a:bodyPr/>
        <a:lstStyle/>
        <a:p>
          <a:endParaRPr lang="fr-FR" sz="1400"/>
        </a:p>
      </dgm:t>
    </dgm:pt>
    <dgm:pt modelId="{E32409CA-97EF-2C4A-AAF8-139542A3387B}">
      <dgm:prSet phldrT="[Texte]" custT="1"/>
      <dgm:spPr/>
      <dgm:t>
        <a:bodyPr/>
        <a:lstStyle/>
        <a:p>
          <a:r>
            <a:rPr lang="fr-FR" sz="1600"/>
            <a:t>Examen en centre</a:t>
          </a:r>
        </a:p>
      </dgm:t>
    </dgm:pt>
    <dgm:pt modelId="{27C76753-6E62-1E49-802B-EE540C63EA7E}" type="parTrans" cxnId="{8C473B53-F4F8-D848-871E-66C7634C47A3}">
      <dgm:prSet/>
      <dgm:spPr/>
      <dgm:t>
        <a:bodyPr/>
        <a:lstStyle/>
        <a:p>
          <a:endParaRPr lang="fr-FR"/>
        </a:p>
      </dgm:t>
    </dgm:pt>
    <dgm:pt modelId="{23E2E00D-F0E2-F347-B4A4-43F702433F41}" type="sibTrans" cxnId="{8C473B53-F4F8-D848-871E-66C7634C47A3}">
      <dgm:prSet/>
      <dgm:spPr/>
      <dgm:t>
        <a:bodyPr/>
        <a:lstStyle/>
        <a:p>
          <a:endParaRPr lang="fr-FR"/>
        </a:p>
      </dgm:t>
    </dgm:pt>
    <dgm:pt modelId="{0F4C6FAB-F202-644E-A57B-573D1727ABE6}">
      <dgm:prSet phldrT="[Texte]" custT="1"/>
      <dgm:spPr/>
      <dgm:t>
        <a:bodyPr/>
        <a:lstStyle/>
        <a:p>
          <a:r>
            <a:rPr lang="fr-FR" sz="1600"/>
            <a:t>Activités d’apprentissage variées</a:t>
          </a:r>
        </a:p>
      </dgm:t>
    </dgm:pt>
    <dgm:pt modelId="{2D44AE9A-DDEE-D74F-B73C-97D3A4D6F5DC}" type="parTrans" cxnId="{94161308-532D-6946-9FA9-E695291DBDC3}">
      <dgm:prSet/>
      <dgm:spPr/>
      <dgm:t>
        <a:bodyPr/>
        <a:lstStyle/>
        <a:p>
          <a:endParaRPr lang="fr-FR"/>
        </a:p>
      </dgm:t>
    </dgm:pt>
    <dgm:pt modelId="{A6CC0630-BA62-C442-B3AB-2C574CB84C57}" type="sibTrans" cxnId="{94161308-532D-6946-9FA9-E695291DBDC3}">
      <dgm:prSet/>
      <dgm:spPr/>
      <dgm:t>
        <a:bodyPr/>
        <a:lstStyle/>
        <a:p>
          <a:endParaRPr lang="fr-FR"/>
        </a:p>
      </dgm:t>
    </dgm:pt>
    <dgm:pt modelId="{609C2BD0-1390-E543-AA84-146E2B710BC7}">
      <dgm:prSet phldrT="[Texte]" custT="1"/>
      <dgm:spPr/>
      <dgm:t>
        <a:bodyPr/>
        <a:lstStyle/>
        <a:p>
          <a:r>
            <a:rPr lang="fr-FR" sz="1600"/>
            <a:t>Accès à des ressources protégées</a:t>
          </a:r>
        </a:p>
      </dgm:t>
    </dgm:pt>
    <dgm:pt modelId="{D5EB72C2-E1A2-8A49-A5A6-D6C1C229847A}" type="parTrans" cxnId="{CD60B840-6177-E544-B7EB-44E4DC9D56E8}">
      <dgm:prSet/>
      <dgm:spPr/>
      <dgm:t>
        <a:bodyPr/>
        <a:lstStyle/>
        <a:p>
          <a:endParaRPr lang="fr-FR"/>
        </a:p>
      </dgm:t>
    </dgm:pt>
    <dgm:pt modelId="{99314E52-EB06-3C48-94F4-C0A166379B21}" type="sibTrans" cxnId="{CD60B840-6177-E544-B7EB-44E4DC9D56E8}">
      <dgm:prSet/>
      <dgm:spPr/>
      <dgm:t>
        <a:bodyPr/>
        <a:lstStyle/>
        <a:p>
          <a:endParaRPr lang="fr-FR"/>
        </a:p>
      </dgm:t>
    </dgm:pt>
    <dgm:pt modelId="{C2335BCA-C3FC-DD40-BB72-5F9AEA4AD539}" type="pres">
      <dgm:prSet presAssocID="{7F8596B4-464C-B743-9C2F-950411E8368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ABC9720-47B3-AD4D-91C4-EAD34B1A7C9D}" type="pres">
      <dgm:prSet presAssocID="{4AF3816A-1959-A548-8153-6F3116824D6E}" presName="linNode" presStyleCnt="0"/>
      <dgm:spPr/>
    </dgm:pt>
    <dgm:pt modelId="{4578D517-E0AD-4E4E-B4E0-4477005BB3F1}" type="pres">
      <dgm:prSet presAssocID="{4AF3816A-1959-A548-8153-6F3116824D6E}" presName="parentText" presStyleLbl="node1" presStyleIdx="0" presStyleCnt="4" custScaleX="8143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15D161-E984-E84D-B433-186D278019BD}" type="pres">
      <dgm:prSet presAssocID="{4AF3816A-1959-A548-8153-6F3116824D6E}" presName="descendantText" presStyleLbl="alignAccFollowNode1" presStyleIdx="0" presStyleCnt="4" custScaleX="1104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31265F-F5D6-FF41-8051-4F7C812D3370}" type="pres">
      <dgm:prSet presAssocID="{BA4384C5-FBAC-7F4C-BBC8-4DC7FFCD6F9F}" presName="sp" presStyleCnt="0"/>
      <dgm:spPr/>
    </dgm:pt>
    <dgm:pt modelId="{DC475503-83CA-7E45-9770-809AF012CFD3}" type="pres">
      <dgm:prSet presAssocID="{8E259A07-08C4-D546-9308-D0F017F38EE1}" presName="linNode" presStyleCnt="0"/>
      <dgm:spPr/>
    </dgm:pt>
    <dgm:pt modelId="{225A9494-84E9-9F44-A309-8F7304082676}" type="pres">
      <dgm:prSet presAssocID="{8E259A07-08C4-D546-9308-D0F017F38EE1}" presName="parentText" presStyleLbl="node1" presStyleIdx="1" presStyleCnt="4" custScaleX="8143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6DFB60-51F7-AE4D-A869-975B24BBE642}" type="pres">
      <dgm:prSet presAssocID="{8E259A07-08C4-D546-9308-D0F017F38EE1}" presName="descendantText" presStyleLbl="alignAccFollowNode1" presStyleIdx="1" presStyleCnt="4" custScaleX="1104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509444-562B-9D41-BE21-32E5A438402A}" type="pres">
      <dgm:prSet presAssocID="{8D53F395-5F66-A54C-A398-3B9DFAE7E8F7}" presName="sp" presStyleCnt="0"/>
      <dgm:spPr/>
    </dgm:pt>
    <dgm:pt modelId="{630AB187-6E76-AE4F-8984-EC28B95A93E9}" type="pres">
      <dgm:prSet presAssocID="{8FC75C49-3D8E-E249-8E4E-7DAF7EF20AD5}" presName="linNode" presStyleCnt="0"/>
      <dgm:spPr/>
    </dgm:pt>
    <dgm:pt modelId="{4B95CFC8-2C7E-EC4F-8550-459B0D6EAA3B}" type="pres">
      <dgm:prSet presAssocID="{8FC75C49-3D8E-E249-8E4E-7DAF7EF20AD5}" presName="parentText" presStyleLbl="node1" presStyleIdx="2" presStyleCnt="4" custScaleX="8143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D7D38E-78F2-A74B-B741-32ADDE87E050}" type="pres">
      <dgm:prSet presAssocID="{8FC75C49-3D8E-E249-8E4E-7DAF7EF20AD5}" presName="descendantText" presStyleLbl="alignAccFollowNode1" presStyleIdx="2" presStyleCnt="4" custScaleX="1104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6B6E29-E353-2C46-8AA8-FD7FA142C50B}" type="pres">
      <dgm:prSet presAssocID="{5F173E73-C3BF-7446-BA98-B31D54360E8C}" presName="sp" presStyleCnt="0"/>
      <dgm:spPr/>
    </dgm:pt>
    <dgm:pt modelId="{6259CCBD-2096-0744-8496-9E64C64B7C65}" type="pres">
      <dgm:prSet presAssocID="{2BD1C458-8E2F-4D44-9233-56D2AD1F61CA}" presName="linNode" presStyleCnt="0"/>
      <dgm:spPr/>
    </dgm:pt>
    <dgm:pt modelId="{D471FB32-2B39-8341-B1E3-EE2BA08CB434}" type="pres">
      <dgm:prSet presAssocID="{2BD1C458-8E2F-4D44-9233-56D2AD1F61CA}" presName="parentText" presStyleLbl="node1" presStyleIdx="3" presStyleCnt="4" custScaleX="8143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9B26BF-DC6D-6E4B-BD37-648E2093B5F4}" type="pres">
      <dgm:prSet presAssocID="{2BD1C458-8E2F-4D44-9233-56D2AD1F61CA}" presName="descendantText" presStyleLbl="alignAccFollowNode1" presStyleIdx="3" presStyleCnt="4" custScaleX="1104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81550F0-5A56-D649-8C48-7298BC9C9635}" type="presOf" srcId="{2BD1C458-8E2F-4D44-9233-56D2AD1F61CA}" destId="{D471FB32-2B39-8341-B1E3-EE2BA08CB434}" srcOrd="0" destOrd="0" presId="urn:microsoft.com/office/officeart/2005/8/layout/vList5"/>
    <dgm:cxn modelId="{A86A6F95-5CE4-0B46-842E-1C6A010748C6}" srcId="{8FC75C49-3D8E-E249-8E4E-7DAF7EF20AD5}" destId="{D410FB7C-B747-D943-BB5D-1B3AB8BA3F69}" srcOrd="1" destOrd="0" parTransId="{16F8AF17-B6DC-AA4C-A997-3B6FDCD116F1}" sibTransId="{B928C379-2BC7-5141-B992-C1991FD01753}"/>
    <dgm:cxn modelId="{C6616591-8AA5-1644-87CF-4230A012AC04}" type="presOf" srcId="{E32409CA-97EF-2C4A-AAF8-139542A3387B}" destId="{AA9B26BF-DC6D-6E4B-BD37-648E2093B5F4}" srcOrd="0" destOrd="0" presId="urn:microsoft.com/office/officeart/2005/8/layout/vList5"/>
    <dgm:cxn modelId="{8C473B53-F4F8-D848-871E-66C7634C47A3}" srcId="{2BD1C458-8E2F-4D44-9233-56D2AD1F61CA}" destId="{E32409CA-97EF-2C4A-AAF8-139542A3387B}" srcOrd="0" destOrd="0" parTransId="{27C76753-6E62-1E49-802B-EE540C63EA7E}" sibTransId="{23E2E00D-F0E2-F347-B4A4-43F702433F41}"/>
    <dgm:cxn modelId="{466DF6FB-576D-0E4D-8945-53A164CAEC51}" type="presOf" srcId="{609C2BD0-1390-E543-AA84-146E2B710BC7}" destId="{906DFB60-51F7-AE4D-A869-975B24BBE642}" srcOrd="0" destOrd="2" presId="urn:microsoft.com/office/officeart/2005/8/layout/vList5"/>
    <dgm:cxn modelId="{E34B2FA0-DB35-8542-8C2E-89AC60D93AA8}" srcId="{7F8596B4-464C-B743-9C2F-950411E8368C}" destId="{8FC75C49-3D8E-E249-8E4E-7DAF7EF20AD5}" srcOrd="2" destOrd="0" parTransId="{0A2C143D-4C65-F749-8661-75AA2FF8A919}" sibTransId="{5F173E73-C3BF-7446-BA98-B31D54360E8C}"/>
    <dgm:cxn modelId="{DCCA8A6A-FC46-4D40-ABD8-8E835FB7CC8F}" srcId="{7F8596B4-464C-B743-9C2F-950411E8368C}" destId="{8E259A07-08C4-D546-9308-D0F017F38EE1}" srcOrd="1" destOrd="0" parTransId="{23C03DF3-C638-CC4E-BFF5-AA092031E695}" sibTransId="{8D53F395-5F66-A54C-A398-3B9DFAE7E8F7}"/>
    <dgm:cxn modelId="{01B129E7-952F-9243-8A48-5697E490191C}" srcId="{4AF3816A-1959-A548-8153-6F3116824D6E}" destId="{D0E4F8E4-EFA8-444E-B22C-A95CA6335910}" srcOrd="1" destOrd="0" parTransId="{0B0DE922-309C-B448-A2F8-AEC231648309}" sibTransId="{59F2E1E4-18A4-CC47-84E5-A693B3AD1E0F}"/>
    <dgm:cxn modelId="{E883E604-3157-4346-A5D3-95FCA0BBA911}" type="presOf" srcId="{0F4C6FAB-F202-644E-A57B-573D1727ABE6}" destId="{906DFB60-51F7-AE4D-A869-975B24BBE642}" srcOrd="0" destOrd="1" presId="urn:microsoft.com/office/officeart/2005/8/layout/vList5"/>
    <dgm:cxn modelId="{2F86A44B-8640-CB48-BE35-F16661C838A3}" type="presOf" srcId="{D410FB7C-B747-D943-BB5D-1B3AB8BA3F69}" destId="{C0D7D38E-78F2-A74B-B741-32ADDE87E050}" srcOrd="0" destOrd="1" presId="urn:microsoft.com/office/officeart/2005/8/layout/vList5"/>
    <dgm:cxn modelId="{94161308-532D-6946-9FA9-E695291DBDC3}" srcId="{8E259A07-08C4-D546-9308-D0F017F38EE1}" destId="{0F4C6FAB-F202-644E-A57B-573D1727ABE6}" srcOrd="1" destOrd="0" parTransId="{2D44AE9A-DDEE-D74F-B73C-97D3A4D6F5DC}" sibTransId="{A6CC0630-BA62-C442-B3AB-2C574CB84C57}"/>
    <dgm:cxn modelId="{061A160A-725E-F647-A56E-1FC2FED7DE5F}" type="presOf" srcId="{FB0A983F-5E24-B14D-8267-83677F47B76A}" destId="{906DFB60-51F7-AE4D-A869-975B24BBE642}" srcOrd="0" destOrd="0" presId="urn:microsoft.com/office/officeart/2005/8/layout/vList5"/>
    <dgm:cxn modelId="{01B3C22D-807B-EE41-AA8D-6239713C183D}" srcId="{4AF3816A-1959-A548-8153-6F3116824D6E}" destId="{32C85358-71EF-794E-8A5D-E19757974151}" srcOrd="0" destOrd="0" parTransId="{90183248-EB78-3D41-B0C7-CDE10FC60E9C}" sibTransId="{8C99A6C7-C54A-9442-BE6E-76B2AA72FDA7}"/>
    <dgm:cxn modelId="{F4B5F3F0-C712-3344-B3E9-41C5793D3AEF}" srcId="{4AF3816A-1959-A548-8153-6F3116824D6E}" destId="{4998ABE4-EA2B-2F47-B5AD-14600FBB444E}" srcOrd="2" destOrd="0" parTransId="{B285D93F-15B4-4D45-85AD-42BB70A5FC21}" sibTransId="{A531927D-B68E-0A4F-A70F-18781E6735E3}"/>
    <dgm:cxn modelId="{59B82575-60A9-A947-990B-18824F7A98F5}" type="presOf" srcId="{4D3C7EB3-CC7D-7D4C-B37B-81E6D19D22C9}" destId="{C0D7D38E-78F2-A74B-B741-32ADDE87E050}" srcOrd="0" destOrd="0" presId="urn:microsoft.com/office/officeart/2005/8/layout/vList5"/>
    <dgm:cxn modelId="{D0348088-740E-D847-8F5B-4282AE9C4112}" type="presOf" srcId="{4998ABE4-EA2B-2F47-B5AD-14600FBB444E}" destId="{3C15D161-E984-E84D-B433-186D278019BD}" srcOrd="0" destOrd="2" presId="urn:microsoft.com/office/officeart/2005/8/layout/vList5"/>
    <dgm:cxn modelId="{F22A8A6B-A866-314D-8FA3-5C380C423D29}" srcId="{8FC75C49-3D8E-E249-8E4E-7DAF7EF20AD5}" destId="{4D3C7EB3-CC7D-7D4C-B37B-81E6D19D22C9}" srcOrd="0" destOrd="0" parTransId="{BBCB48CA-20DE-A94E-9ABD-763678194D4E}" sibTransId="{B3D003D3-A91C-EE4E-A9E0-81D711942B2C}"/>
    <dgm:cxn modelId="{D0D16911-4745-034C-A11B-32B9CB5926BA}" type="presOf" srcId="{32C85358-71EF-794E-8A5D-E19757974151}" destId="{3C15D161-E984-E84D-B433-186D278019BD}" srcOrd="0" destOrd="0" presId="urn:microsoft.com/office/officeart/2005/8/layout/vList5"/>
    <dgm:cxn modelId="{4DE8B5EC-2BF6-4740-A42B-62E435BB315E}" srcId="{7F8596B4-464C-B743-9C2F-950411E8368C}" destId="{2BD1C458-8E2F-4D44-9233-56D2AD1F61CA}" srcOrd="3" destOrd="0" parTransId="{115CE6FF-17BD-EE46-BA41-90619D10CD3E}" sibTransId="{B415D015-B541-BF45-B93F-C7CA0FCEE149}"/>
    <dgm:cxn modelId="{CC550564-577E-DC46-8DD1-AB111CCE6758}" srcId="{8E259A07-08C4-D546-9308-D0F017F38EE1}" destId="{FB0A983F-5E24-B14D-8267-83677F47B76A}" srcOrd="0" destOrd="0" parTransId="{51D6D84F-6B14-9241-ADAA-D120EAC35685}" sibTransId="{9186B44A-CB59-B846-BC8F-EC58F57C6411}"/>
    <dgm:cxn modelId="{B0A02CF8-1307-6A42-A78C-709E147A8B9A}" type="presOf" srcId="{8E259A07-08C4-D546-9308-D0F017F38EE1}" destId="{225A9494-84E9-9F44-A309-8F7304082676}" srcOrd="0" destOrd="0" presId="urn:microsoft.com/office/officeart/2005/8/layout/vList5"/>
    <dgm:cxn modelId="{CEA80C49-8578-614B-A0DA-D4F60F54BC07}" type="presOf" srcId="{4AF3816A-1959-A548-8153-6F3116824D6E}" destId="{4578D517-E0AD-4E4E-B4E0-4477005BB3F1}" srcOrd="0" destOrd="0" presId="urn:microsoft.com/office/officeart/2005/8/layout/vList5"/>
    <dgm:cxn modelId="{F4879A1D-D56D-AC43-BE02-5F9FDC20C76F}" type="presOf" srcId="{8FC75C49-3D8E-E249-8E4E-7DAF7EF20AD5}" destId="{4B95CFC8-2C7E-EC4F-8550-459B0D6EAA3B}" srcOrd="0" destOrd="0" presId="urn:microsoft.com/office/officeart/2005/8/layout/vList5"/>
    <dgm:cxn modelId="{8C16AE95-EFDE-3F4F-92FF-606ED9DAC1CB}" type="presOf" srcId="{D0E4F8E4-EFA8-444E-B22C-A95CA6335910}" destId="{3C15D161-E984-E84D-B433-186D278019BD}" srcOrd="0" destOrd="1" presId="urn:microsoft.com/office/officeart/2005/8/layout/vList5"/>
    <dgm:cxn modelId="{BC4992C1-BA84-B240-B462-20E23A2E0BBE}" type="presOf" srcId="{836ED72C-9BDB-204E-8A47-A94B10671E63}" destId="{AA9B26BF-DC6D-6E4B-BD37-648E2093B5F4}" srcOrd="0" destOrd="1" presId="urn:microsoft.com/office/officeart/2005/8/layout/vList5"/>
    <dgm:cxn modelId="{CC220E5A-3956-0242-833F-B782C0305431}" type="presOf" srcId="{7F8596B4-464C-B743-9C2F-950411E8368C}" destId="{C2335BCA-C3FC-DD40-BB72-5F9AEA4AD539}" srcOrd="0" destOrd="0" presId="urn:microsoft.com/office/officeart/2005/8/layout/vList5"/>
    <dgm:cxn modelId="{CD60B840-6177-E544-B7EB-44E4DC9D56E8}" srcId="{8E259A07-08C4-D546-9308-D0F017F38EE1}" destId="{609C2BD0-1390-E543-AA84-146E2B710BC7}" srcOrd="2" destOrd="0" parTransId="{D5EB72C2-E1A2-8A49-A5A6-D6C1C229847A}" sibTransId="{99314E52-EB06-3C48-94F4-C0A166379B21}"/>
    <dgm:cxn modelId="{AF7359E6-B85A-C646-9081-403D581674BE}" srcId="{2BD1C458-8E2F-4D44-9233-56D2AD1F61CA}" destId="{836ED72C-9BDB-204E-8A47-A94B10671E63}" srcOrd="1" destOrd="0" parTransId="{11864ADA-A4DF-3749-A250-12DB0472B8F5}" sibTransId="{C8D0696C-59AF-A94A-9889-965B961FEA9E}"/>
    <dgm:cxn modelId="{84DB80A7-0E8C-C64A-A642-9B9466B16532}" srcId="{7F8596B4-464C-B743-9C2F-950411E8368C}" destId="{4AF3816A-1959-A548-8153-6F3116824D6E}" srcOrd="0" destOrd="0" parTransId="{1434A64B-5D3F-0A48-8418-02B0B22D7C07}" sibTransId="{BA4384C5-FBAC-7F4C-BBC8-4DC7FFCD6F9F}"/>
    <dgm:cxn modelId="{C0F75AEB-506C-9149-AC83-1C30BFB58AE3}" type="presParOf" srcId="{C2335BCA-C3FC-DD40-BB72-5F9AEA4AD539}" destId="{FABC9720-47B3-AD4D-91C4-EAD34B1A7C9D}" srcOrd="0" destOrd="0" presId="urn:microsoft.com/office/officeart/2005/8/layout/vList5"/>
    <dgm:cxn modelId="{5563798E-A947-D741-B706-ABB824D76D0F}" type="presParOf" srcId="{FABC9720-47B3-AD4D-91C4-EAD34B1A7C9D}" destId="{4578D517-E0AD-4E4E-B4E0-4477005BB3F1}" srcOrd="0" destOrd="0" presId="urn:microsoft.com/office/officeart/2005/8/layout/vList5"/>
    <dgm:cxn modelId="{C303CA4A-09B1-EC43-9BF2-266405943F30}" type="presParOf" srcId="{FABC9720-47B3-AD4D-91C4-EAD34B1A7C9D}" destId="{3C15D161-E984-E84D-B433-186D278019BD}" srcOrd="1" destOrd="0" presId="urn:microsoft.com/office/officeart/2005/8/layout/vList5"/>
    <dgm:cxn modelId="{8E16AB57-A40B-254B-B0D5-E3EB1A3B65DC}" type="presParOf" srcId="{C2335BCA-C3FC-DD40-BB72-5F9AEA4AD539}" destId="{D531265F-F5D6-FF41-8051-4F7C812D3370}" srcOrd="1" destOrd="0" presId="urn:microsoft.com/office/officeart/2005/8/layout/vList5"/>
    <dgm:cxn modelId="{189DE9CB-BE67-7547-AF97-6201306A721B}" type="presParOf" srcId="{C2335BCA-C3FC-DD40-BB72-5F9AEA4AD539}" destId="{DC475503-83CA-7E45-9770-809AF012CFD3}" srcOrd="2" destOrd="0" presId="urn:microsoft.com/office/officeart/2005/8/layout/vList5"/>
    <dgm:cxn modelId="{49C24A8F-1A75-2746-B9B9-CE2750C729D2}" type="presParOf" srcId="{DC475503-83CA-7E45-9770-809AF012CFD3}" destId="{225A9494-84E9-9F44-A309-8F7304082676}" srcOrd="0" destOrd="0" presId="urn:microsoft.com/office/officeart/2005/8/layout/vList5"/>
    <dgm:cxn modelId="{EE8F99DF-8F4C-3642-8371-0854CBAE60C8}" type="presParOf" srcId="{DC475503-83CA-7E45-9770-809AF012CFD3}" destId="{906DFB60-51F7-AE4D-A869-975B24BBE642}" srcOrd="1" destOrd="0" presId="urn:microsoft.com/office/officeart/2005/8/layout/vList5"/>
    <dgm:cxn modelId="{BBF6FB9A-E0B4-A947-9130-8AC2F00FA69D}" type="presParOf" srcId="{C2335BCA-C3FC-DD40-BB72-5F9AEA4AD539}" destId="{4E509444-562B-9D41-BE21-32E5A438402A}" srcOrd="3" destOrd="0" presId="urn:microsoft.com/office/officeart/2005/8/layout/vList5"/>
    <dgm:cxn modelId="{64A3721E-9A9E-044A-B8B0-55153F1CE832}" type="presParOf" srcId="{C2335BCA-C3FC-DD40-BB72-5F9AEA4AD539}" destId="{630AB187-6E76-AE4F-8984-EC28B95A93E9}" srcOrd="4" destOrd="0" presId="urn:microsoft.com/office/officeart/2005/8/layout/vList5"/>
    <dgm:cxn modelId="{FDB94708-C763-C74D-9B1B-C36572BC058F}" type="presParOf" srcId="{630AB187-6E76-AE4F-8984-EC28B95A93E9}" destId="{4B95CFC8-2C7E-EC4F-8550-459B0D6EAA3B}" srcOrd="0" destOrd="0" presId="urn:microsoft.com/office/officeart/2005/8/layout/vList5"/>
    <dgm:cxn modelId="{3E091184-7084-AD41-9EF5-C19D751F5B85}" type="presParOf" srcId="{630AB187-6E76-AE4F-8984-EC28B95A93E9}" destId="{C0D7D38E-78F2-A74B-B741-32ADDE87E050}" srcOrd="1" destOrd="0" presId="urn:microsoft.com/office/officeart/2005/8/layout/vList5"/>
    <dgm:cxn modelId="{46F37B18-437B-E946-92FF-D60AF33DADFE}" type="presParOf" srcId="{C2335BCA-C3FC-DD40-BB72-5F9AEA4AD539}" destId="{EA6B6E29-E353-2C46-8AA8-FD7FA142C50B}" srcOrd="5" destOrd="0" presId="urn:microsoft.com/office/officeart/2005/8/layout/vList5"/>
    <dgm:cxn modelId="{F90E3B0F-F3DA-6F46-A62C-3716E79FAD72}" type="presParOf" srcId="{C2335BCA-C3FC-DD40-BB72-5F9AEA4AD539}" destId="{6259CCBD-2096-0744-8496-9E64C64B7C65}" srcOrd="6" destOrd="0" presId="urn:microsoft.com/office/officeart/2005/8/layout/vList5"/>
    <dgm:cxn modelId="{95A7CB8C-11A4-5A45-994F-94BCDFF8BA29}" type="presParOf" srcId="{6259CCBD-2096-0744-8496-9E64C64B7C65}" destId="{D471FB32-2B39-8341-B1E3-EE2BA08CB434}" srcOrd="0" destOrd="0" presId="urn:microsoft.com/office/officeart/2005/8/layout/vList5"/>
    <dgm:cxn modelId="{23AEB4B5-6E3F-9643-A1D0-7F3D0AD245D8}" type="presParOf" srcId="{6259CCBD-2096-0744-8496-9E64C64B7C65}" destId="{AA9B26BF-DC6D-6E4B-BD37-648E2093B5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596B4-464C-B743-9C2F-950411E8368C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F3816A-1959-A548-8153-6F3116824D6E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/>
            <a:t>Contraintes (et durée)</a:t>
          </a:r>
        </a:p>
      </dgm:t>
    </dgm:pt>
    <dgm:pt modelId="{1434A64B-5D3F-0A48-8418-02B0B22D7C07}" type="parTrans" cxnId="{84DB80A7-0E8C-C64A-A642-9B9466B16532}">
      <dgm:prSet/>
      <dgm:spPr/>
      <dgm:t>
        <a:bodyPr/>
        <a:lstStyle/>
        <a:p>
          <a:endParaRPr lang="fr-FR"/>
        </a:p>
      </dgm:t>
    </dgm:pt>
    <dgm:pt modelId="{BA4384C5-FBAC-7F4C-BBC8-4DC7FFCD6F9F}" type="sibTrans" cxnId="{84DB80A7-0E8C-C64A-A642-9B9466B16532}">
      <dgm:prSet/>
      <dgm:spPr/>
      <dgm:t>
        <a:bodyPr/>
        <a:lstStyle/>
        <a:p>
          <a:endParaRPr lang="fr-FR"/>
        </a:p>
      </dgm:t>
    </dgm:pt>
    <dgm:pt modelId="{8FC75C49-3D8E-E249-8E4E-7DAF7EF20AD5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/>
            <a:t>Accompagne ment</a:t>
          </a:r>
        </a:p>
      </dgm:t>
    </dgm:pt>
    <dgm:pt modelId="{0A2C143D-4C65-F749-8661-75AA2FF8A919}" type="parTrans" cxnId="{E34B2FA0-DB35-8542-8C2E-89AC60D93AA8}">
      <dgm:prSet/>
      <dgm:spPr/>
      <dgm:t>
        <a:bodyPr/>
        <a:lstStyle/>
        <a:p>
          <a:endParaRPr lang="fr-FR"/>
        </a:p>
      </dgm:t>
    </dgm:pt>
    <dgm:pt modelId="{5F173E73-C3BF-7446-BA98-B31D54360E8C}" type="sibTrans" cxnId="{E34B2FA0-DB35-8542-8C2E-89AC60D93AA8}">
      <dgm:prSet/>
      <dgm:spPr/>
      <dgm:t>
        <a:bodyPr/>
        <a:lstStyle/>
        <a:p>
          <a:endParaRPr lang="fr-FR"/>
        </a:p>
      </dgm:t>
    </dgm:pt>
    <dgm:pt modelId="{4D3C7EB3-CC7D-7D4C-B37B-81E6D19D22C9}">
      <dgm:prSet phldrT="[Texte]" custT="1"/>
      <dgm:spPr>
        <a:solidFill>
          <a:srgbClr val="FFBFBF">
            <a:alpha val="90000"/>
          </a:srgbClr>
        </a:solidFill>
      </dgm:spPr>
      <dgm:t>
        <a:bodyPr/>
        <a:lstStyle/>
        <a:p>
          <a:r>
            <a:rPr lang="fr-FR" sz="1600"/>
            <a:t>Pairs à pairs (forum)</a:t>
          </a:r>
        </a:p>
      </dgm:t>
    </dgm:pt>
    <dgm:pt modelId="{BBCB48CA-20DE-A94E-9ABD-763678194D4E}" type="parTrans" cxnId="{F22A8A6B-A866-314D-8FA3-5C380C423D29}">
      <dgm:prSet/>
      <dgm:spPr/>
      <dgm:t>
        <a:bodyPr/>
        <a:lstStyle/>
        <a:p>
          <a:endParaRPr lang="fr-FR"/>
        </a:p>
      </dgm:t>
    </dgm:pt>
    <dgm:pt modelId="{B3D003D3-A91C-EE4E-A9E0-81D711942B2C}" type="sibTrans" cxnId="{F22A8A6B-A866-314D-8FA3-5C380C423D29}">
      <dgm:prSet/>
      <dgm:spPr/>
      <dgm:t>
        <a:bodyPr/>
        <a:lstStyle/>
        <a:p>
          <a:endParaRPr lang="fr-FR"/>
        </a:p>
      </dgm:t>
    </dgm:pt>
    <dgm:pt modelId="{D410FB7C-B747-D943-BB5D-1B3AB8BA3F69}">
      <dgm:prSet phldrT="[Texte]" custT="1"/>
      <dgm:spPr>
        <a:solidFill>
          <a:srgbClr val="FFBFBF">
            <a:alpha val="90000"/>
          </a:srgbClr>
        </a:solidFill>
      </dgm:spPr>
      <dgm:t>
        <a:bodyPr/>
        <a:lstStyle/>
        <a:p>
          <a:r>
            <a:rPr lang="fr-FR" sz="1600"/>
            <a:t>Collectif (feedback automatisé ou général lors de webconférence en direct) cf milliers d’élèves</a:t>
          </a:r>
        </a:p>
      </dgm:t>
    </dgm:pt>
    <dgm:pt modelId="{16F8AF17-B6DC-AA4C-A997-3B6FDCD116F1}" type="parTrans" cxnId="{A86A6F95-5CE4-0B46-842E-1C6A010748C6}">
      <dgm:prSet/>
      <dgm:spPr/>
      <dgm:t>
        <a:bodyPr/>
        <a:lstStyle/>
        <a:p>
          <a:endParaRPr lang="fr-FR"/>
        </a:p>
      </dgm:t>
    </dgm:pt>
    <dgm:pt modelId="{B928C379-2BC7-5141-B992-C1991FD01753}" type="sibTrans" cxnId="{A86A6F95-5CE4-0B46-842E-1C6A010748C6}">
      <dgm:prSet/>
      <dgm:spPr/>
      <dgm:t>
        <a:bodyPr/>
        <a:lstStyle/>
        <a:p>
          <a:endParaRPr lang="fr-FR"/>
        </a:p>
      </dgm:t>
    </dgm:pt>
    <dgm:pt modelId="{2BD1C458-8E2F-4D44-9233-56D2AD1F61CA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/>
            <a:t>Evaluation et Résultat</a:t>
          </a:r>
        </a:p>
      </dgm:t>
    </dgm:pt>
    <dgm:pt modelId="{115CE6FF-17BD-EE46-BA41-90619D10CD3E}" type="parTrans" cxnId="{4DE8B5EC-2BF6-4740-A42B-62E435BB315E}">
      <dgm:prSet/>
      <dgm:spPr/>
      <dgm:t>
        <a:bodyPr/>
        <a:lstStyle/>
        <a:p>
          <a:endParaRPr lang="fr-FR"/>
        </a:p>
      </dgm:t>
    </dgm:pt>
    <dgm:pt modelId="{B415D015-B541-BF45-B93F-C7CA0FCEE149}" type="sibTrans" cxnId="{4DE8B5EC-2BF6-4740-A42B-62E435BB315E}">
      <dgm:prSet/>
      <dgm:spPr/>
      <dgm:t>
        <a:bodyPr/>
        <a:lstStyle/>
        <a:p>
          <a:endParaRPr lang="fr-FR"/>
        </a:p>
      </dgm:t>
    </dgm:pt>
    <dgm:pt modelId="{836ED72C-9BDB-204E-8A47-A94B10671E63}">
      <dgm:prSet phldrT="[Texte]" custT="1"/>
      <dgm:spPr>
        <a:solidFill>
          <a:srgbClr val="FFBFBF">
            <a:alpha val="90000"/>
          </a:srgbClr>
        </a:solidFill>
      </dgm:spPr>
      <dgm:t>
        <a:bodyPr/>
        <a:lstStyle/>
        <a:p>
          <a:r>
            <a:rPr lang="fr-FR" sz="1600"/>
            <a:t>Attestation de réussite</a:t>
          </a:r>
        </a:p>
      </dgm:t>
    </dgm:pt>
    <dgm:pt modelId="{11864ADA-A4DF-3749-A250-12DB0472B8F5}" type="parTrans" cxnId="{AF7359E6-B85A-C646-9081-403D581674BE}">
      <dgm:prSet/>
      <dgm:spPr/>
      <dgm:t>
        <a:bodyPr/>
        <a:lstStyle/>
        <a:p>
          <a:endParaRPr lang="fr-FR"/>
        </a:p>
      </dgm:t>
    </dgm:pt>
    <dgm:pt modelId="{C8D0696C-59AF-A94A-9889-965B961FEA9E}" type="sibTrans" cxnId="{AF7359E6-B85A-C646-9081-403D581674BE}">
      <dgm:prSet/>
      <dgm:spPr/>
      <dgm:t>
        <a:bodyPr/>
        <a:lstStyle/>
        <a:p>
          <a:endParaRPr lang="fr-FR"/>
        </a:p>
      </dgm:t>
    </dgm:pt>
    <dgm:pt modelId="{D7F635DE-729C-AC43-80D8-D5426DEABEB6}">
      <dgm:prSet phldrT="[Texte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/>
            <a:t>Contenu et ressources</a:t>
          </a:r>
        </a:p>
      </dgm:t>
    </dgm:pt>
    <dgm:pt modelId="{13516185-7E09-9442-9041-BF71BA9C59C7}" type="parTrans" cxnId="{76178F80-B2FE-224E-9834-5CB34FDB1641}">
      <dgm:prSet/>
      <dgm:spPr/>
      <dgm:t>
        <a:bodyPr/>
        <a:lstStyle/>
        <a:p>
          <a:endParaRPr lang="fr-FR"/>
        </a:p>
      </dgm:t>
    </dgm:pt>
    <dgm:pt modelId="{729685A7-FFC1-6C41-95E2-9FEEAF1650CB}" type="sibTrans" cxnId="{76178F80-B2FE-224E-9834-5CB34FDB1641}">
      <dgm:prSet/>
      <dgm:spPr/>
      <dgm:t>
        <a:bodyPr/>
        <a:lstStyle/>
        <a:p>
          <a:endParaRPr lang="fr-FR"/>
        </a:p>
      </dgm:t>
    </dgm:pt>
    <dgm:pt modelId="{A0EEB43A-1698-EA40-AE4B-3F6E6A0E8D8C}">
      <dgm:prSet phldrT="[Texte]" custT="1"/>
      <dgm:spPr>
        <a:solidFill>
          <a:srgbClr val="FFBFBF">
            <a:alpha val="90000"/>
          </a:srgbClr>
        </a:solidFill>
      </dgm:spPr>
      <dgm:t>
        <a:bodyPr/>
        <a:lstStyle/>
        <a:p>
          <a:r>
            <a:rPr lang="fr-FR" sz="1600"/>
            <a:t>6 heures de cours magistral en vidéo</a:t>
          </a:r>
        </a:p>
      </dgm:t>
    </dgm:pt>
    <dgm:pt modelId="{0D6B7272-8743-1C4E-A1B5-AFE479EEED7B}" type="parTrans" cxnId="{A061281C-AB2B-584B-9076-D8CC2060BC37}">
      <dgm:prSet/>
      <dgm:spPr/>
      <dgm:t>
        <a:bodyPr/>
        <a:lstStyle/>
        <a:p>
          <a:endParaRPr lang="fr-FR"/>
        </a:p>
      </dgm:t>
    </dgm:pt>
    <dgm:pt modelId="{4570F5E9-E615-E54F-94C6-D349D1D6C8FC}" type="sibTrans" cxnId="{A061281C-AB2B-584B-9076-D8CC2060BC37}">
      <dgm:prSet/>
      <dgm:spPr/>
      <dgm:t>
        <a:bodyPr/>
        <a:lstStyle/>
        <a:p>
          <a:endParaRPr lang="fr-FR"/>
        </a:p>
      </dgm:t>
    </dgm:pt>
    <dgm:pt modelId="{4998ABE4-EA2B-2F47-B5AD-14600FBB444E}">
      <dgm:prSet phldrT="[Texte]" custT="1"/>
      <dgm:spPr>
        <a:solidFill>
          <a:srgbClr val="FFBFBF">
            <a:alpha val="90000"/>
          </a:srgbClr>
        </a:solidFill>
      </dgm:spPr>
      <dgm:t>
        <a:bodyPr/>
        <a:lstStyle/>
        <a:p>
          <a:r>
            <a:rPr lang="fr-FR" sz="1600"/>
            <a:t>À son rythme au cours des 6 semaines </a:t>
          </a:r>
        </a:p>
      </dgm:t>
    </dgm:pt>
    <dgm:pt modelId="{A531927D-B68E-0A4F-A70F-18781E6735E3}" type="sibTrans" cxnId="{F4B5F3F0-C712-3344-B3E9-41C5793D3AEF}">
      <dgm:prSet/>
      <dgm:spPr/>
      <dgm:t>
        <a:bodyPr/>
        <a:lstStyle/>
        <a:p>
          <a:endParaRPr lang="fr-FR"/>
        </a:p>
      </dgm:t>
    </dgm:pt>
    <dgm:pt modelId="{B285D93F-15B4-4D45-85AD-42BB70A5FC21}" type="parTrans" cxnId="{F4B5F3F0-C712-3344-B3E9-41C5793D3AEF}">
      <dgm:prSet/>
      <dgm:spPr/>
      <dgm:t>
        <a:bodyPr/>
        <a:lstStyle/>
        <a:p>
          <a:endParaRPr lang="fr-FR"/>
        </a:p>
      </dgm:t>
    </dgm:pt>
    <dgm:pt modelId="{D0E4F8E4-EFA8-444E-B22C-A95CA6335910}">
      <dgm:prSet phldrT="[Texte]" custT="1"/>
      <dgm:spPr>
        <a:solidFill>
          <a:srgbClr val="FFBFBF">
            <a:alpha val="90000"/>
          </a:srgbClr>
        </a:solidFill>
      </dgm:spPr>
      <dgm:t>
        <a:bodyPr/>
        <a:lstStyle/>
        <a:p>
          <a:r>
            <a:rPr lang="fr-FR" sz="1600"/>
            <a:t>Sans conditions de diplôme</a:t>
          </a:r>
        </a:p>
      </dgm:t>
    </dgm:pt>
    <dgm:pt modelId="{59F2E1E4-18A4-CC47-84E5-A693B3AD1E0F}" type="sibTrans" cxnId="{01B129E7-952F-9243-8A48-5697E490191C}">
      <dgm:prSet/>
      <dgm:spPr/>
      <dgm:t>
        <a:bodyPr/>
        <a:lstStyle/>
        <a:p>
          <a:endParaRPr lang="fr-FR"/>
        </a:p>
      </dgm:t>
    </dgm:pt>
    <dgm:pt modelId="{0B0DE922-309C-B448-A2F8-AEC231648309}" type="parTrans" cxnId="{01B129E7-952F-9243-8A48-5697E490191C}">
      <dgm:prSet/>
      <dgm:spPr/>
      <dgm:t>
        <a:bodyPr/>
        <a:lstStyle/>
        <a:p>
          <a:endParaRPr lang="fr-FR"/>
        </a:p>
      </dgm:t>
    </dgm:pt>
    <dgm:pt modelId="{32C85358-71EF-794E-8A5D-E19757974151}">
      <dgm:prSet phldrT="[Texte]" custT="1"/>
      <dgm:spPr>
        <a:solidFill>
          <a:srgbClr val="FFBFBF">
            <a:alpha val="90000"/>
          </a:srgbClr>
        </a:solidFill>
      </dgm:spPr>
      <dgm:t>
        <a:bodyPr/>
        <a:lstStyle/>
        <a:p>
          <a:r>
            <a:rPr lang="fr-FR" sz="1600"/>
            <a:t>Gratuit</a:t>
          </a:r>
        </a:p>
      </dgm:t>
    </dgm:pt>
    <dgm:pt modelId="{8C99A6C7-C54A-9442-BE6E-76B2AA72FDA7}" type="sibTrans" cxnId="{01B3C22D-807B-EE41-AA8D-6239713C183D}">
      <dgm:prSet/>
      <dgm:spPr/>
      <dgm:t>
        <a:bodyPr/>
        <a:lstStyle/>
        <a:p>
          <a:endParaRPr lang="fr-FR"/>
        </a:p>
      </dgm:t>
    </dgm:pt>
    <dgm:pt modelId="{90183248-EB78-3D41-B0C7-CDE10FC60E9C}" type="parTrans" cxnId="{01B3C22D-807B-EE41-AA8D-6239713C183D}">
      <dgm:prSet/>
      <dgm:spPr/>
      <dgm:t>
        <a:bodyPr/>
        <a:lstStyle/>
        <a:p>
          <a:endParaRPr lang="fr-FR"/>
        </a:p>
      </dgm:t>
    </dgm:pt>
    <dgm:pt modelId="{F5067333-E94A-D645-80D0-D33B1BB6C85E}">
      <dgm:prSet phldrT="[Texte]" custT="1"/>
      <dgm:spPr>
        <a:solidFill>
          <a:srgbClr val="FFBFBF">
            <a:alpha val="90000"/>
          </a:srgbClr>
        </a:solidFill>
      </dgm:spPr>
      <dgm:t>
        <a:bodyPr/>
        <a:lstStyle/>
        <a:p>
          <a:r>
            <a:rPr lang="fr-FR" sz="1600"/>
            <a:t>Epreuve en ligne</a:t>
          </a:r>
        </a:p>
      </dgm:t>
    </dgm:pt>
    <dgm:pt modelId="{AF099EB4-71E3-1147-82A3-1DF67E720C76}" type="parTrans" cxnId="{DDE5D71A-DCC7-0541-A6E5-EB4F612F7C24}">
      <dgm:prSet/>
      <dgm:spPr/>
      <dgm:t>
        <a:bodyPr/>
        <a:lstStyle/>
        <a:p>
          <a:endParaRPr lang="fr-FR"/>
        </a:p>
      </dgm:t>
    </dgm:pt>
    <dgm:pt modelId="{084BB5E7-7750-524F-9913-AB675C069D00}" type="sibTrans" cxnId="{DDE5D71A-DCC7-0541-A6E5-EB4F612F7C24}">
      <dgm:prSet/>
      <dgm:spPr/>
      <dgm:t>
        <a:bodyPr/>
        <a:lstStyle/>
        <a:p>
          <a:endParaRPr lang="fr-FR"/>
        </a:p>
      </dgm:t>
    </dgm:pt>
    <dgm:pt modelId="{BBEEBB70-CC06-9E46-915F-614ACCFC3D43}">
      <dgm:prSet phldrT="[Texte]" custT="1"/>
      <dgm:spPr>
        <a:solidFill>
          <a:srgbClr val="FFBFBF">
            <a:alpha val="90000"/>
          </a:srgbClr>
        </a:solidFill>
      </dgm:spPr>
      <dgm:t>
        <a:bodyPr/>
        <a:lstStyle/>
        <a:p>
          <a:r>
            <a:rPr lang="fr-FR" sz="1600"/>
            <a:t>Quiz et discussions</a:t>
          </a:r>
        </a:p>
      </dgm:t>
    </dgm:pt>
    <dgm:pt modelId="{E689A08E-3DBB-B442-A26D-E1735646C5B2}" type="parTrans" cxnId="{E1CAF677-6502-8843-9E41-3013077A00A0}">
      <dgm:prSet/>
      <dgm:spPr/>
      <dgm:t>
        <a:bodyPr/>
        <a:lstStyle/>
        <a:p>
          <a:endParaRPr lang="fr-FR"/>
        </a:p>
      </dgm:t>
    </dgm:pt>
    <dgm:pt modelId="{01C45266-8F0B-494A-AFF4-FFA80EDBA47D}" type="sibTrans" cxnId="{E1CAF677-6502-8843-9E41-3013077A00A0}">
      <dgm:prSet/>
      <dgm:spPr/>
      <dgm:t>
        <a:bodyPr/>
        <a:lstStyle/>
        <a:p>
          <a:endParaRPr lang="fr-FR"/>
        </a:p>
      </dgm:t>
    </dgm:pt>
    <dgm:pt modelId="{5C58487A-8C2C-DB48-8DAB-ADF10102FFCF}">
      <dgm:prSet phldrT="[Texte]" custT="1"/>
      <dgm:spPr>
        <a:solidFill>
          <a:srgbClr val="FFBFBF">
            <a:alpha val="90000"/>
          </a:srgbClr>
        </a:solidFill>
      </dgm:spPr>
      <dgm:t>
        <a:bodyPr/>
        <a:lstStyle/>
        <a:p>
          <a:r>
            <a:rPr lang="fr-FR" sz="1600"/>
            <a:t>Ressources libres</a:t>
          </a:r>
        </a:p>
      </dgm:t>
    </dgm:pt>
    <dgm:pt modelId="{685FA79C-E70C-8244-944D-C0C7A275FB8D}" type="parTrans" cxnId="{67B95EAF-C30F-1F48-8B55-035121920B67}">
      <dgm:prSet/>
      <dgm:spPr/>
      <dgm:t>
        <a:bodyPr/>
        <a:lstStyle/>
        <a:p>
          <a:endParaRPr lang="fr-FR"/>
        </a:p>
      </dgm:t>
    </dgm:pt>
    <dgm:pt modelId="{10F025CC-CDBF-6044-91C1-9791893C8ECD}" type="sibTrans" cxnId="{67B95EAF-C30F-1F48-8B55-035121920B67}">
      <dgm:prSet/>
      <dgm:spPr/>
      <dgm:t>
        <a:bodyPr/>
        <a:lstStyle/>
        <a:p>
          <a:endParaRPr lang="fr-FR"/>
        </a:p>
      </dgm:t>
    </dgm:pt>
    <dgm:pt modelId="{C2335BCA-C3FC-DD40-BB72-5F9AEA4AD539}" type="pres">
      <dgm:prSet presAssocID="{7F8596B4-464C-B743-9C2F-950411E836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ABC9720-47B3-AD4D-91C4-EAD34B1A7C9D}" type="pres">
      <dgm:prSet presAssocID="{4AF3816A-1959-A548-8153-6F3116824D6E}" presName="linNode" presStyleCnt="0"/>
      <dgm:spPr/>
    </dgm:pt>
    <dgm:pt modelId="{4578D517-E0AD-4E4E-B4E0-4477005BB3F1}" type="pres">
      <dgm:prSet presAssocID="{4AF3816A-1959-A548-8153-6F3116824D6E}" presName="parentText" presStyleLbl="node1" presStyleIdx="0" presStyleCnt="4" custScaleX="8143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15D161-E984-E84D-B433-186D278019BD}" type="pres">
      <dgm:prSet presAssocID="{4AF3816A-1959-A548-8153-6F3116824D6E}" presName="descendantText" presStyleLbl="alignAccFollowNode1" presStyleIdx="0" presStyleCnt="4" custScaleX="1146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31265F-F5D6-FF41-8051-4F7C812D3370}" type="pres">
      <dgm:prSet presAssocID="{BA4384C5-FBAC-7F4C-BBC8-4DC7FFCD6F9F}" presName="sp" presStyleCnt="0"/>
      <dgm:spPr/>
    </dgm:pt>
    <dgm:pt modelId="{9F8F0828-0DB8-D644-91A2-24B849EEB996}" type="pres">
      <dgm:prSet presAssocID="{D7F635DE-729C-AC43-80D8-D5426DEABEB6}" presName="linNode" presStyleCnt="0"/>
      <dgm:spPr/>
    </dgm:pt>
    <dgm:pt modelId="{7E2C4529-C2E1-B44D-8CBE-02198A5B108A}" type="pres">
      <dgm:prSet presAssocID="{D7F635DE-729C-AC43-80D8-D5426DEABEB6}" presName="parentText" presStyleLbl="node1" presStyleIdx="1" presStyleCnt="4" custScaleX="8143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E66D78-DFE9-FA42-8D13-53C23BA806C6}" type="pres">
      <dgm:prSet presAssocID="{D7F635DE-729C-AC43-80D8-D5426DEABEB6}" presName="descendantText" presStyleLbl="alignAccFollowNode1" presStyleIdx="1" presStyleCnt="4" custScaleX="1146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473923-C998-C14C-97E2-2BA5C40EAC3F}" type="pres">
      <dgm:prSet presAssocID="{729685A7-FFC1-6C41-95E2-9FEEAF1650CB}" presName="sp" presStyleCnt="0"/>
      <dgm:spPr/>
    </dgm:pt>
    <dgm:pt modelId="{630AB187-6E76-AE4F-8984-EC28B95A93E9}" type="pres">
      <dgm:prSet presAssocID="{8FC75C49-3D8E-E249-8E4E-7DAF7EF20AD5}" presName="linNode" presStyleCnt="0"/>
      <dgm:spPr/>
    </dgm:pt>
    <dgm:pt modelId="{4B95CFC8-2C7E-EC4F-8550-459B0D6EAA3B}" type="pres">
      <dgm:prSet presAssocID="{8FC75C49-3D8E-E249-8E4E-7DAF7EF20AD5}" presName="parentText" presStyleLbl="node1" presStyleIdx="2" presStyleCnt="4" custScaleX="83563" custLinFactNeighborX="-6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D7D38E-78F2-A74B-B741-32ADDE87E050}" type="pres">
      <dgm:prSet presAssocID="{8FC75C49-3D8E-E249-8E4E-7DAF7EF20AD5}" presName="descendantText" presStyleLbl="alignAccFollowNode1" presStyleIdx="2" presStyleCnt="4" custScaleX="1177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6B6E29-E353-2C46-8AA8-FD7FA142C50B}" type="pres">
      <dgm:prSet presAssocID="{5F173E73-C3BF-7446-BA98-B31D54360E8C}" presName="sp" presStyleCnt="0"/>
      <dgm:spPr/>
    </dgm:pt>
    <dgm:pt modelId="{6259CCBD-2096-0744-8496-9E64C64B7C65}" type="pres">
      <dgm:prSet presAssocID="{2BD1C458-8E2F-4D44-9233-56D2AD1F61CA}" presName="linNode" presStyleCnt="0"/>
      <dgm:spPr/>
    </dgm:pt>
    <dgm:pt modelId="{D471FB32-2B39-8341-B1E3-EE2BA08CB434}" type="pres">
      <dgm:prSet presAssocID="{2BD1C458-8E2F-4D44-9233-56D2AD1F61CA}" presName="parentText" presStyleLbl="node1" presStyleIdx="3" presStyleCnt="4" custScaleX="8143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9B26BF-DC6D-6E4B-BD37-648E2093B5F4}" type="pres">
      <dgm:prSet presAssocID="{2BD1C458-8E2F-4D44-9233-56D2AD1F61CA}" presName="descendantText" presStyleLbl="alignAccFollowNode1" presStyleIdx="3" presStyleCnt="4" custScaleX="1146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CAF677-6502-8843-9E41-3013077A00A0}" srcId="{D7F635DE-729C-AC43-80D8-D5426DEABEB6}" destId="{BBEEBB70-CC06-9E46-915F-614ACCFC3D43}" srcOrd="1" destOrd="0" parTransId="{E689A08E-3DBB-B442-A26D-E1735646C5B2}" sibTransId="{01C45266-8F0B-494A-AFF4-FFA80EDBA47D}"/>
    <dgm:cxn modelId="{8DED2CE0-E944-4641-A9FC-ACEE948E77D9}" type="presOf" srcId="{7F8596B4-464C-B743-9C2F-950411E8368C}" destId="{C2335BCA-C3FC-DD40-BB72-5F9AEA4AD539}" srcOrd="0" destOrd="0" presId="urn:microsoft.com/office/officeart/2005/8/layout/vList5"/>
    <dgm:cxn modelId="{EBC7F05D-8063-2744-8DD9-0D6936742D78}" type="presOf" srcId="{A0EEB43A-1698-EA40-AE4B-3F6E6A0E8D8C}" destId="{42E66D78-DFE9-FA42-8D13-53C23BA806C6}" srcOrd="0" destOrd="0" presId="urn:microsoft.com/office/officeart/2005/8/layout/vList5"/>
    <dgm:cxn modelId="{A86A6F95-5CE4-0B46-842E-1C6A010748C6}" srcId="{8FC75C49-3D8E-E249-8E4E-7DAF7EF20AD5}" destId="{D410FB7C-B747-D943-BB5D-1B3AB8BA3F69}" srcOrd="1" destOrd="0" parTransId="{16F8AF17-B6DC-AA4C-A997-3B6FDCD116F1}" sibTransId="{B928C379-2BC7-5141-B992-C1991FD01753}"/>
    <dgm:cxn modelId="{6F35BEE2-0D99-FC42-AB47-6A656A5A61E3}" type="presOf" srcId="{8FC75C49-3D8E-E249-8E4E-7DAF7EF20AD5}" destId="{4B95CFC8-2C7E-EC4F-8550-459B0D6EAA3B}" srcOrd="0" destOrd="0" presId="urn:microsoft.com/office/officeart/2005/8/layout/vList5"/>
    <dgm:cxn modelId="{496156F1-74BA-3945-BAA6-160E2CBA376A}" type="presOf" srcId="{BBEEBB70-CC06-9E46-915F-614ACCFC3D43}" destId="{42E66D78-DFE9-FA42-8D13-53C23BA806C6}" srcOrd="0" destOrd="1" presId="urn:microsoft.com/office/officeart/2005/8/layout/vList5"/>
    <dgm:cxn modelId="{745ED951-5447-8242-B6D7-F6A0F031FBD9}" type="presOf" srcId="{D0E4F8E4-EFA8-444E-B22C-A95CA6335910}" destId="{3C15D161-E984-E84D-B433-186D278019BD}" srcOrd="0" destOrd="1" presId="urn:microsoft.com/office/officeart/2005/8/layout/vList5"/>
    <dgm:cxn modelId="{E34B2FA0-DB35-8542-8C2E-89AC60D93AA8}" srcId="{7F8596B4-464C-B743-9C2F-950411E8368C}" destId="{8FC75C49-3D8E-E249-8E4E-7DAF7EF20AD5}" srcOrd="2" destOrd="0" parTransId="{0A2C143D-4C65-F749-8661-75AA2FF8A919}" sibTransId="{5F173E73-C3BF-7446-BA98-B31D54360E8C}"/>
    <dgm:cxn modelId="{67B95EAF-C30F-1F48-8B55-035121920B67}" srcId="{D7F635DE-729C-AC43-80D8-D5426DEABEB6}" destId="{5C58487A-8C2C-DB48-8DAB-ADF10102FFCF}" srcOrd="2" destOrd="0" parTransId="{685FA79C-E70C-8244-944D-C0C7A275FB8D}" sibTransId="{10F025CC-CDBF-6044-91C1-9791893C8ECD}"/>
    <dgm:cxn modelId="{F8228C6F-B443-6340-ABD9-A784329E8021}" type="presOf" srcId="{F5067333-E94A-D645-80D0-D33B1BB6C85E}" destId="{AA9B26BF-DC6D-6E4B-BD37-648E2093B5F4}" srcOrd="0" destOrd="0" presId="urn:microsoft.com/office/officeart/2005/8/layout/vList5"/>
    <dgm:cxn modelId="{01B129E7-952F-9243-8A48-5697E490191C}" srcId="{4AF3816A-1959-A548-8153-6F3116824D6E}" destId="{D0E4F8E4-EFA8-444E-B22C-A95CA6335910}" srcOrd="1" destOrd="0" parTransId="{0B0DE922-309C-B448-A2F8-AEC231648309}" sibTransId="{59F2E1E4-18A4-CC47-84E5-A693B3AD1E0F}"/>
    <dgm:cxn modelId="{A061281C-AB2B-584B-9076-D8CC2060BC37}" srcId="{D7F635DE-729C-AC43-80D8-D5426DEABEB6}" destId="{A0EEB43A-1698-EA40-AE4B-3F6E6A0E8D8C}" srcOrd="0" destOrd="0" parTransId="{0D6B7272-8743-1C4E-A1B5-AFE479EEED7B}" sibTransId="{4570F5E9-E615-E54F-94C6-D349D1D6C8FC}"/>
    <dgm:cxn modelId="{51F3B8FD-279D-1648-BADF-5F20064B279F}" type="presOf" srcId="{836ED72C-9BDB-204E-8A47-A94B10671E63}" destId="{AA9B26BF-DC6D-6E4B-BD37-648E2093B5F4}" srcOrd="0" destOrd="1" presId="urn:microsoft.com/office/officeart/2005/8/layout/vList5"/>
    <dgm:cxn modelId="{5367EAB8-BD7F-A348-B2E6-2776A42125D0}" type="presOf" srcId="{4998ABE4-EA2B-2F47-B5AD-14600FBB444E}" destId="{3C15D161-E984-E84D-B433-186D278019BD}" srcOrd="0" destOrd="2" presId="urn:microsoft.com/office/officeart/2005/8/layout/vList5"/>
    <dgm:cxn modelId="{01B3C22D-807B-EE41-AA8D-6239713C183D}" srcId="{4AF3816A-1959-A548-8153-6F3116824D6E}" destId="{32C85358-71EF-794E-8A5D-E19757974151}" srcOrd="0" destOrd="0" parTransId="{90183248-EB78-3D41-B0C7-CDE10FC60E9C}" sibTransId="{8C99A6C7-C54A-9442-BE6E-76B2AA72FDA7}"/>
    <dgm:cxn modelId="{E0F285C4-740D-6046-B4B5-38FA9AEEE6DD}" type="presOf" srcId="{D410FB7C-B747-D943-BB5D-1B3AB8BA3F69}" destId="{C0D7D38E-78F2-A74B-B741-32ADDE87E050}" srcOrd="0" destOrd="1" presId="urn:microsoft.com/office/officeart/2005/8/layout/vList5"/>
    <dgm:cxn modelId="{F4B5F3F0-C712-3344-B3E9-41C5793D3AEF}" srcId="{4AF3816A-1959-A548-8153-6F3116824D6E}" destId="{4998ABE4-EA2B-2F47-B5AD-14600FBB444E}" srcOrd="2" destOrd="0" parTransId="{B285D93F-15B4-4D45-85AD-42BB70A5FC21}" sibTransId="{A531927D-B68E-0A4F-A70F-18781E6735E3}"/>
    <dgm:cxn modelId="{F22A8A6B-A866-314D-8FA3-5C380C423D29}" srcId="{8FC75C49-3D8E-E249-8E4E-7DAF7EF20AD5}" destId="{4D3C7EB3-CC7D-7D4C-B37B-81E6D19D22C9}" srcOrd="0" destOrd="0" parTransId="{BBCB48CA-20DE-A94E-9ABD-763678194D4E}" sibTransId="{B3D003D3-A91C-EE4E-A9E0-81D711942B2C}"/>
    <dgm:cxn modelId="{827317FF-3603-4340-872F-69ACDB01FDDD}" type="presOf" srcId="{4AF3816A-1959-A548-8153-6F3116824D6E}" destId="{4578D517-E0AD-4E4E-B4E0-4477005BB3F1}" srcOrd="0" destOrd="0" presId="urn:microsoft.com/office/officeart/2005/8/layout/vList5"/>
    <dgm:cxn modelId="{BC373190-D63B-4545-95FC-3E2F231F1F93}" type="presOf" srcId="{4D3C7EB3-CC7D-7D4C-B37B-81E6D19D22C9}" destId="{C0D7D38E-78F2-A74B-B741-32ADDE87E050}" srcOrd="0" destOrd="0" presId="urn:microsoft.com/office/officeart/2005/8/layout/vList5"/>
    <dgm:cxn modelId="{7FDB3B86-C49F-094B-8E1A-1E739FD6597E}" type="presOf" srcId="{5C58487A-8C2C-DB48-8DAB-ADF10102FFCF}" destId="{42E66D78-DFE9-FA42-8D13-53C23BA806C6}" srcOrd="0" destOrd="2" presId="urn:microsoft.com/office/officeart/2005/8/layout/vList5"/>
    <dgm:cxn modelId="{4DE8B5EC-2BF6-4740-A42B-62E435BB315E}" srcId="{7F8596B4-464C-B743-9C2F-950411E8368C}" destId="{2BD1C458-8E2F-4D44-9233-56D2AD1F61CA}" srcOrd="3" destOrd="0" parTransId="{115CE6FF-17BD-EE46-BA41-90619D10CD3E}" sibTransId="{B415D015-B541-BF45-B93F-C7CA0FCEE149}"/>
    <dgm:cxn modelId="{76178F80-B2FE-224E-9834-5CB34FDB1641}" srcId="{7F8596B4-464C-B743-9C2F-950411E8368C}" destId="{D7F635DE-729C-AC43-80D8-D5426DEABEB6}" srcOrd="1" destOrd="0" parTransId="{13516185-7E09-9442-9041-BF71BA9C59C7}" sibTransId="{729685A7-FFC1-6C41-95E2-9FEEAF1650CB}"/>
    <dgm:cxn modelId="{A90AAC09-D121-5244-AEB3-860E86504AD7}" type="presOf" srcId="{D7F635DE-729C-AC43-80D8-D5426DEABEB6}" destId="{7E2C4529-C2E1-B44D-8CBE-02198A5B108A}" srcOrd="0" destOrd="0" presId="urn:microsoft.com/office/officeart/2005/8/layout/vList5"/>
    <dgm:cxn modelId="{DDE5D71A-DCC7-0541-A6E5-EB4F612F7C24}" srcId="{2BD1C458-8E2F-4D44-9233-56D2AD1F61CA}" destId="{F5067333-E94A-D645-80D0-D33B1BB6C85E}" srcOrd="0" destOrd="0" parTransId="{AF099EB4-71E3-1147-82A3-1DF67E720C76}" sibTransId="{084BB5E7-7750-524F-9913-AB675C069D00}"/>
    <dgm:cxn modelId="{131C9774-0849-9848-921B-47736AB42861}" type="presOf" srcId="{2BD1C458-8E2F-4D44-9233-56D2AD1F61CA}" destId="{D471FB32-2B39-8341-B1E3-EE2BA08CB434}" srcOrd="0" destOrd="0" presId="urn:microsoft.com/office/officeart/2005/8/layout/vList5"/>
    <dgm:cxn modelId="{5896D49D-6D9D-A148-A6C7-A8E7C03A46A5}" type="presOf" srcId="{32C85358-71EF-794E-8A5D-E19757974151}" destId="{3C15D161-E984-E84D-B433-186D278019BD}" srcOrd="0" destOrd="0" presId="urn:microsoft.com/office/officeart/2005/8/layout/vList5"/>
    <dgm:cxn modelId="{AF7359E6-B85A-C646-9081-403D581674BE}" srcId="{2BD1C458-8E2F-4D44-9233-56D2AD1F61CA}" destId="{836ED72C-9BDB-204E-8A47-A94B10671E63}" srcOrd="1" destOrd="0" parTransId="{11864ADA-A4DF-3749-A250-12DB0472B8F5}" sibTransId="{C8D0696C-59AF-A94A-9889-965B961FEA9E}"/>
    <dgm:cxn modelId="{84DB80A7-0E8C-C64A-A642-9B9466B16532}" srcId="{7F8596B4-464C-B743-9C2F-950411E8368C}" destId="{4AF3816A-1959-A548-8153-6F3116824D6E}" srcOrd="0" destOrd="0" parTransId="{1434A64B-5D3F-0A48-8418-02B0B22D7C07}" sibTransId="{BA4384C5-FBAC-7F4C-BBC8-4DC7FFCD6F9F}"/>
    <dgm:cxn modelId="{58744FE9-8516-B842-9DCD-6F7675B31AF4}" type="presParOf" srcId="{C2335BCA-C3FC-DD40-BB72-5F9AEA4AD539}" destId="{FABC9720-47B3-AD4D-91C4-EAD34B1A7C9D}" srcOrd="0" destOrd="0" presId="urn:microsoft.com/office/officeart/2005/8/layout/vList5"/>
    <dgm:cxn modelId="{B28EF818-864E-9C41-B259-8958C64E9A23}" type="presParOf" srcId="{FABC9720-47B3-AD4D-91C4-EAD34B1A7C9D}" destId="{4578D517-E0AD-4E4E-B4E0-4477005BB3F1}" srcOrd="0" destOrd="0" presId="urn:microsoft.com/office/officeart/2005/8/layout/vList5"/>
    <dgm:cxn modelId="{35D22D2A-306E-234F-AFD5-B970DD8AF155}" type="presParOf" srcId="{FABC9720-47B3-AD4D-91C4-EAD34B1A7C9D}" destId="{3C15D161-E984-E84D-B433-186D278019BD}" srcOrd="1" destOrd="0" presId="urn:microsoft.com/office/officeart/2005/8/layout/vList5"/>
    <dgm:cxn modelId="{98182C4D-0561-B946-B6EB-DD3425CC4EBA}" type="presParOf" srcId="{C2335BCA-C3FC-DD40-BB72-5F9AEA4AD539}" destId="{D531265F-F5D6-FF41-8051-4F7C812D3370}" srcOrd="1" destOrd="0" presId="urn:microsoft.com/office/officeart/2005/8/layout/vList5"/>
    <dgm:cxn modelId="{7998AC64-4161-E147-8B65-B10E838F8D14}" type="presParOf" srcId="{C2335BCA-C3FC-DD40-BB72-5F9AEA4AD539}" destId="{9F8F0828-0DB8-D644-91A2-24B849EEB996}" srcOrd="2" destOrd="0" presId="urn:microsoft.com/office/officeart/2005/8/layout/vList5"/>
    <dgm:cxn modelId="{2505BCEA-E307-294B-8597-45F5EC5F9DBD}" type="presParOf" srcId="{9F8F0828-0DB8-D644-91A2-24B849EEB996}" destId="{7E2C4529-C2E1-B44D-8CBE-02198A5B108A}" srcOrd="0" destOrd="0" presId="urn:microsoft.com/office/officeart/2005/8/layout/vList5"/>
    <dgm:cxn modelId="{DD2C7E9A-2AD4-CA4D-A968-33BE559B875E}" type="presParOf" srcId="{9F8F0828-0DB8-D644-91A2-24B849EEB996}" destId="{42E66D78-DFE9-FA42-8D13-53C23BA806C6}" srcOrd="1" destOrd="0" presId="urn:microsoft.com/office/officeart/2005/8/layout/vList5"/>
    <dgm:cxn modelId="{34C23CF6-A86C-3944-9A57-067A8FC981A0}" type="presParOf" srcId="{C2335BCA-C3FC-DD40-BB72-5F9AEA4AD539}" destId="{54473923-C998-C14C-97E2-2BA5C40EAC3F}" srcOrd="3" destOrd="0" presId="urn:microsoft.com/office/officeart/2005/8/layout/vList5"/>
    <dgm:cxn modelId="{A675C430-923A-C346-BEDF-7A27E442A43C}" type="presParOf" srcId="{C2335BCA-C3FC-DD40-BB72-5F9AEA4AD539}" destId="{630AB187-6E76-AE4F-8984-EC28B95A93E9}" srcOrd="4" destOrd="0" presId="urn:microsoft.com/office/officeart/2005/8/layout/vList5"/>
    <dgm:cxn modelId="{F3200806-DA59-E348-BA34-EA5A4AA099F7}" type="presParOf" srcId="{630AB187-6E76-AE4F-8984-EC28B95A93E9}" destId="{4B95CFC8-2C7E-EC4F-8550-459B0D6EAA3B}" srcOrd="0" destOrd="0" presId="urn:microsoft.com/office/officeart/2005/8/layout/vList5"/>
    <dgm:cxn modelId="{AECAF150-D4FF-A046-ADC0-F9090AF2234B}" type="presParOf" srcId="{630AB187-6E76-AE4F-8984-EC28B95A93E9}" destId="{C0D7D38E-78F2-A74B-B741-32ADDE87E050}" srcOrd="1" destOrd="0" presId="urn:microsoft.com/office/officeart/2005/8/layout/vList5"/>
    <dgm:cxn modelId="{A4F9CBCB-9FE5-2045-8F37-54C777CB5C26}" type="presParOf" srcId="{C2335BCA-C3FC-DD40-BB72-5F9AEA4AD539}" destId="{EA6B6E29-E353-2C46-8AA8-FD7FA142C50B}" srcOrd="5" destOrd="0" presId="urn:microsoft.com/office/officeart/2005/8/layout/vList5"/>
    <dgm:cxn modelId="{B9D94682-1700-9B42-B323-25958B2C7AF1}" type="presParOf" srcId="{C2335BCA-C3FC-DD40-BB72-5F9AEA4AD539}" destId="{6259CCBD-2096-0744-8496-9E64C64B7C65}" srcOrd="6" destOrd="0" presId="urn:microsoft.com/office/officeart/2005/8/layout/vList5"/>
    <dgm:cxn modelId="{EA4A86AB-9F77-D24C-8A22-9AAD9853CA6A}" type="presParOf" srcId="{6259CCBD-2096-0744-8496-9E64C64B7C65}" destId="{D471FB32-2B39-8341-B1E3-EE2BA08CB434}" srcOrd="0" destOrd="0" presId="urn:microsoft.com/office/officeart/2005/8/layout/vList5"/>
    <dgm:cxn modelId="{AF4281FB-E921-1A44-BA03-F39480E13976}" type="presParOf" srcId="{6259CCBD-2096-0744-8496-9E64C64B7C65}" destId="{AA9B26BF-DC6D-6E4B-BD37-648E2093B5F4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5D161-E984-E84D-B433-186D278019BD}">
      <dsp:nvSpPr>
        <dsp:cNvPr id="0" name=""/>
        <dsp:cNvSpPr/>
      </dsp:nvSpPr>
      <dsp:spPr>
        <a:xfrm rot="16200000">
          <a:off x="1451497" y="-1341472"/>
          <a:ext cx="862269" cy="37652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/>
            <a:t>Droits d’inscription payants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Conditions de diplômes, de parcours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À son rythme (+ ou -) dans la durée de 6 mois</a:t>
          </a:r>
        </a:p>
      </dsp:txBody>
      <dsp:txXfrm rot="5400000">
        <a:off x="42094" y="152117"/>
        <a:ext cx="3723170" cy="778083"/>
      </dsp:txXfrm>
    </dsp:sp>
    <dsp:sp modelId="{4578D517-E0AD-4E4E-B4E0-4477005BB3F1}">
      <dsp:nvSpPr>
        <dsp:cNvPr id="0" name=""/>
        <dsp:cNvSpPr/>
      </dsp:nvSpPr>
      <dsp:spPr>
        <a:xfrm>
          <a:off x="3765264" y="2240"/>
          <a:ext cx="1561570" cy="1077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Contraintes (et durée)</a:t>
          </a:r>
        </a:p>
      </dsp:txBody>
      <dsp:txXfrm>
        <a:off x="3817880" y="54856"/>
        <a:ext cx="1456338" cy="972605"/>
      </dsp:txXfrm>
    </dsp:sp>
    <dsp:sp modelId="{906DFB60-51F7-AE4D-A869-975B24BBE642}">
      <dsp:nvSpPr>
        <dsp:cNvPr id="0" name=""/>
        <dsp:cNvSpPr/>
      </dsp:nvSpPr>
      <dsp:spPr>
        <a:xfrm rot="16200000">
          <a:off x="1451497" y="-209743"/>
          <a:ext cx="862269" cy="37652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60 heures de cours magistral enregistrés et de TD par 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Activités d’apprentissage variées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Accès à des ressources protégées</a:t>
          </a:r>
        </a:p>
      </dsp:txBody>
      <dsp:txXfrm rot="5400000">
        <a:off x="42094" y="1283846"/>
        <a:ext cx="3723170" cy="778083"/>
      </dsp:txXfrm>
    </dsp:sp>
    <dsp:sp modelId="{225A9494-84E9-9F44-A309-8F7304082676}">
      <dsp:nvSpPr>
        <dsp:cNvPr id="0" name=""/>
        <dsp:cNvSpPr/>
      </dsp:nvSpPr>
      <dsp:spPr>
        <a:xfrm>
          <a:off x="3765264" y="1133969"/>
          <a:ext cx="1561570" cy="1077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Contenu</a:t>
          </a:r>
        </a:p>
      </dsp:txBody>
      <dsp:txXfrm>
        <a:off x="3817880" y="1186585"/>
        <a:ext cx="1456338" cy="972605"/>
      </dsp:txXfrm>
    </dsp:sp>
    <dsp:sp modelId="{C0D7D38E-78F2-A74B-B741-32ADDE87E050}">
      <dsp:nvSpPr>
        <dsp:cNvPr id="0" name=""/>
        <dsp:cNvSpPr/>
      </dsp:nvSpPr>
      <dsp:spPr>
        <a:xfrm rot="16200000">
          <a:off x="1451497" y="921985"/>
          <a:ext cx="862269" cy="37652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Tuteur (forum et classes virtuelles)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Individualisation possible ou travail en groupe (aide, TD, corrections) cf &lt;200 élèves</a:t>
          </a:r>
        </a:p>
      </dsp:txBody>
      <dsp:txXfrm rot="5400000">
        <a:off x="42094" y="2415575"/>
        <a:ext cx="3723170" cy="778083"/>
      </dsp:txXfrm>
    </dsp:sp>
    <dsp:sp modelId="{4B95CFC8-2C7E-EC4F-8550-459B0D6EAA3B}">
      <dsp:nvSpPr>
        <dsp:cNvPr id="0" name=""/>
        <dsp:cNvSpPr/>
      </dsp:nvSpPr>
      <dsp:spPr>
        <a:xfrm>
          <a:off x="3765264" y="2265698"/>
          <a:ext cx="1561570" cy="1077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Accompagnement</a:t>
          </a:r>
        </a:p>
      </dsp:txBody>
      <dsp:txXfrm>
        <a:off x="3817880" y="2318314"/>
        <a:ext cx="1456338" cy="972605"/>
      </dsp:txXfrm>
    </dsp:sp>
    <dsp:sp modelId="{AA9B26BF-DC6D-6E4B-BD37-648E2093B5F4}">
      <dsp:nvSpPr>
        <dsp:cNvPr id="0" name=""/>
        <dsp:cNvSpPr/>
      </dsp:nvSpPr>
      <dsp:spPr>
        <a:xfrm rot="16200000">
          <a:off x="1451497" y="2053714"/>
          <a:ext cx="862269" cy="37652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Examen en centre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Crédits pour Titre, certificat, </a:t>
          </a:r>
          <a:r>
            <a:rPr lang="fr-FR" sz="1600" b="1" kern="1200"/>
            <a:t>Diplôme </a:t>
          </a:r>
          <a:endParaRPr lang="fr-FR" sz="1600" kern="1200"/>
        </a:p>
      </dsp:txBody>
      <dsp:txXfrm rot="5400000">
        <a:off x="42094" y="3547304"/>
        <a:ext cx="3723170" cy="778083"/>
      </dsp:txXfrm>
    </dsp:sp>
    <dsp:sp modelId="{D471FB32-2B39-8341-B1E3-EE2BA08CB434}">
      <dsp:nvSpPr>
        <dsp:cNvPr id="0" name=""/>
        <dsp:cNvSpPr/>
      </dsp:nvSpPr>
      <dsp:spPr>
        <a:xfrm>
          <a:off x="3765264" y="3397427"/>
          <a:ext cx="1561570" cy="1077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Résultat</a:t>
          </a:r>
        </a:p>
      </dsp:txBody>
      <dsp:txXfrm>
        <a:off x="3817880" y="3450043"/>
        <a:ext cx="1456338" cy="972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5D161-E984-E84D-B433-186D278019BD}">
      <dsp:nvSpPr>
        <dsp:cNvPr id="0" name=""/>
        <dsp:cNvSpPr/>
      </dsp:nvSpPr>
      <dsp:spPr>
        <a:xfrm rot="5400000">
          <a:off x="2992481" y="-1361919"/>
          <a:ext cx="862269" cy="3806157"/>
        </a:xfrm>
        <a:prstGeom prst="round2SameRect">
          <a:avLst/>
        </a:prstGeom>
        <a:solidFill>
          <a:srgbClr val="FFBFB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Gratuit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Sans conditions de diplôme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À son rythme au cours des 6 semaines </a:t>
          </a:r>
        </a:p>
      </dsp:txBody>
      <dsp:txXfrm rot="-5400000">
        <a:off x="1520538" y="152117"/>
        <a:ext cx="3764064" cy="778083"/>
      </dsp:txXfrm>
    </dsp:sp>
    <dsp:sp modelId="{4578D517-E0AD-4E4E-B4E0-4477005BB3F1}">
      <dsp:nvSpPr>
        <dsp:cNvPr id="0" name=""/>
        <dsp:cNvSpPr/>
      </dsp:nvSpPr>
      <dsp:spPr>
        <a:xfrm>
          <a:off x="141" y="2240"/>
          <a:ext cx="1520396" cy="1077837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Contraintes (et durée)</a:t>
          </a:r>
        </a:p>
      </dsp:txBody>
      <dsp:txXfrm>
        <a:off x="52757" y="54856"/>
        <a:ext cx="1415164" cy="972605"/>
      </dsp:txXfrm>
    </dsp:sp>
    <dsp:sp modelId="{42E66D78-DFE9-FA42-8D13-53C23BA806C6}">
      <dsp:nvSpPr>
        <dsp:cNvPr id="0" name=""/>
        <dsp:cNvSpPr/>
      </dsp:nvSpPr>
      <dsp:spPr>
        <a:xfrm rot="5400000">
          <a:off x="2992481" y="-230190"/>
          <a:ext cx="862269" cy="3806157"/>
        </a:xfrm>
        <a:prstGeom prst="round2SameRect">
          <a:avLst/>
        </a:prstGeom>
        <a:solidFill>
          <a:srgbClr val="FFBFB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6 heures de cours magistral en vidéo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Quiz et discussions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Ressources libres</a:t>
          </a:r>
        </a:p>
      </dsp:txBody>
      <dsp:txXfrm rot="-5400000">
        <a:off x="1520538" y="1283846"/>
        <a:ext cx="3764064" cy="778083"/>
      </dsp:txXfrm>
    </dsp:sp>
    <dsp:sp modelId="{7E2C4529-C2E1-B44D-8CBE-02198A5B108A}">
      <dsp:nvSpPr>
        <dsp:cNvPr id="0" name=""/>
        <dsp:cNvSpPr/>
      </dsp:nvSpPr>
      <dsp:spPr>
        <a:xfrm>
          <a:off x="141" y="1133969"/>
          <a:ext cx="1520396" cy="1077837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Contenu et ressources</a:t>
          </a:r>
        </a:p>
      </dsp:txBody>
      <dsp:txXfrm>
        <a:off x="52757" y="1186585"/>
        <a:ext cx="1415164" cy="972605"/>
      </dsp:txXfrm>
    </dsp:sp>
    <dsp:sp modelId="{C0D7D38E-78F2-A74B-B741-32ADDE87E050}">
      <dsp:nvSpPr>
        <dsp:cNvPr id="0" name=""/>
        <dsp:cNvSpPr/>
      </dsp:nvSpPr>
      <dsp:spPr>
        <a:xfrm rot="5400000">
          <a:off x="2991593" y="901545"/>
          <a:ext cx="862269" cy="3806144"/>
        </a:xfrm>
        <a:prstGeom prst="round2SameRect">
          <a:avLst/>
        </a:prstGeom>
        <a:solidFill>
          <a:srgbClr val="FFBFB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Pairs à pairs (forum)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Collectif (feedback automatisé ou général lors de webconférence en direct) cf milliers d’élèves</a:t>
          </a:r>
        </a:p>
      </dsp:txBody>
      <dsp:txXfrm rot="-5400000">
        <a:off x="1519656" y="2415576"/>
        <a:ext cx="3764051" cy="778083"/>
      </dsp:txXfrm>
    </dsp:sp>
    <dsp:sp modelId="{4B95CFC8-2C7E-EC4F-8550-459B0D6EAA3B}">
      <dsp:nvSpPr>
        <dsp:cNvPr id="0" name=""/>
        <dsp:cNvSpPr/>
      </dsp:nvSpPr>
      <dsp:spPr>
        <a:xfrm>
          <a:off x="0" y="2265698"/>
          <a:ext cx="1519515" cy="1077837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Accompagne ment</a:t>
          </a:r>
        </a:p>
      </dsp:txBody>
      <dsp:txXfrm>
        <a:off x="52616" y="2318314"/>
        <a:ext cx="1414283" cy="972605"/>
      </dsp:txXfrm>
    </dsp:sp>
    <dsp:sp modelId="{AA9B26BF-DC6D-6E4B-BD37-648E2093B5F4}">
      <dsp:nvSpPr>
        <dsp:cNvPr id="0" name=""/>
        <dsp:cNvSpPr/>
      </dsp:nvSpPr>
      <dsp:spPr>
        <a:xfrm rot="5400000">
          <a:off x="2992481" y="2033267"/>
          <a:ext cx="862269" cy="3806157"/>
        </a:xfrm>
        <a:prstGeom prst="round2SameRect">
          <a:avLst/>
        </a:prstGeom>
        <a:solidFill>
          <a:srgbClr val="FFBFB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Epreuve en ligne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/>
            <a:t>Attestation de réussite</a:t>
          </a:r>
        </a:p>
      </dsp:txBody>
      <dsp:txXfrm rot="-5400000">
        <a:off x="1520538" y="3547304"/>
        <a:ext cx="3764064" cy="778083"/>
      </dsp:txXfrm>
    </dsp:sp>
    <dsp:sp modelId="{D471FB32-2B39-8341-B1E3-EE2BA08CB434}">
      <dsp:nvSpPr>
        <dsp:cNvPr id="0" name=""/>
        <dsp:cNvSpPr/>
      </dsp:nvSpPr>
      <dsp:spPr>
        <a:xfrm>
          <a:off x="141" y="3397427"/>
          <a:ext cx="1520396" cy="1077837"/>
        </a:xfrm>
        <a:prstGeom prst="round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/>
            <a:t>Evaluation et Résultat</a:t>
          </a:r>
        </a:p>
      </dsp:txBody>
      <dsp:txXfrm>
        <a:off x="52757" y="3450043"/>
        <a:ext cx="1415164" cy="972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D5A5B-0813-9A41-A7CE-C63583614D46}" type="datetimeFigureOut">
              <a:t>19/03/2014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F05A1-3FC0-3240-AF3F-95EF1095B073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847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244D-F5C6-3649-8B4C-7DB7762FC88A}" type="datetimeFigureOut">
              <a:t>19/03/2014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CBD4-2FBC-F946-887B-A9C6C497680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52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FUN France</a:t>
            </a:r>
            <a:r>
              <a:rPr lang="fr-FR" baseline="0"/>
              <a:t> Université Numérique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BD4-2FBC-F946-887B-A9C6C4976807}" type="slidenum">
              <a:rPr lang="fr-FR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08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Etablissement public sous la tutelle du ministère chargé de l'Enseignement supérieur, il remplit trois missions :</a:t>
            </a:r>
          </a:p>
          <a:p>
            <a:r>
              <a:rPr lang="fr-FR"/>
              <a:t>la formation tout au long de la vie ;</a:t>
            </a:r>
          </a:p>
          <a:p>
            <a:r>
              <a:rPr lang="fr-FR"/>
              <a:t>la recherche technologique et l'innovation ;</a:t>
            </a:r>
          </a:p>
          <a:p>
            <a:r>
              <a:rPr lang="fr-FR"/>
              <a:t>la diffusion de la culture scientifique et technique.</a:t>
            </a:r>
          </a:p>
          <a:p>
            <a:r>
              <a:rPr lang="fr-FR"/>
              <a:t>La devise du CNAM est « </a:t>
            </a:r>
            <a:r>
              <a:rPr lang="fr-FR" i="1"/>
              <a:t>omnes docet ubique</a:t>
            </a:r>
            <a:r>
              <a:rPr lang="fr-FR"/>
              <a:t> » qui signifie « il enseigne à tous et partout » Il est implanté dans plus de 150 villes en France et à l'étranger.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BD4-2FBC-F946-887B-A9C6C4976807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66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fr-FR"/>
              <a:t>Droits, scolarité, diplôme</a:t>
            </a:r>
          </a:p>
          <a:p>
            <a:pPr lvl="0" algn="l"/>
            <a:r>
              <a:rPr lang="fr-FR"/>
              <a:t>Conditions de l’examen</a:t>
            </a:r>
          </a:p>
          <a:p>
            <a:pPr lvl="0" algn="l"/>
            <a:r>
              <a:rPr lang="fr-FR"/>
              <a:t>Durée et volume</a:t>
            </a:r>
          </a:p>
          <a:p>
            <a:pPr lvl="0" algn="l"/>
            <a:r>
              <a:rPr lang="fr-FR"/>
              <a:t>Modalités d’accompagnement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BD4-2FBC-F946-887B-A9C6C4976807}" type="slidenum"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25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BD4-2FBC-F946-887B-A9C6C4976807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368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enseignant</a:t>
            </a:r>
            <a:r>
              <a:rPr lang="fr-FR" baseline="0" dirty="0"/>
              <a:t> qui n’est pas forcément l’unique intervenant, déroule le fil rouge du cours et en constitue la figure </a:t>
            </a:r>
            <a:r>
              <a:rPr lang="fr-FR" baseline="0" dirty="0" err="1"/>
              <a:t>référente</a:t>
            </a:r>
            <a:r>
              <a:rPr lang="fr-FR" baseline="0" dirty="0"/>
              <a:t> (habituelle et </a:t>
            </a:r>
            <a:r>
              <a:rPr lang="fr-FR" baseline="0" dirty="0" smtClean="0"/>
              <a:t>rassurante, </a:t>
            </a:r>
            <a:r>
              <a:rPr lang="fr-FR" baseline="0" dirty="0" err="1" smtClean="0"/>
              <a:t>cf</a:t>
            </a:r>
            <a:r>
              <a:rPr lang="fr-FR" baseline="0" dirty="0" smtClean="0"/>
              <a:t> notre culture). L’équipe : ingénieur pédagogique, réalisateur audio-visuel, </a:t>
            </a:r>
            <a:r>
              <a:rPr lang="fr-FR" baseline="0" dirty="0" err="1" smtClean="0"/>
              <a:t>community</a:t>
            </a:r>
            <a:r>
              <a:rPr lang="fr-FR" baseline="0" dirty="0" smtClean="0"/>
              <a:t> manager…</a:t>
            </a: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BD4-2FBC-F946-887B-A9C6C4976807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67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L’enregistrement montre</a:t>
            </a:r>
            <a:r>
              <a:rPr lang="fr-FR" baseline="0"/>
              <a:t> le prof dans une certaine proximité (cf le rapport de son image par rapport à celle du contenu), s’adressant à celui qui regarde l’écran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BD4-2FBC-F946-887B-A9C6C4976807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58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Déroulé des semaines et des séquences s’ouvrant sur la vidéo suivie d’un quiz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BD4-2FBC-F946-887B-A9C6C4976807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08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</a:t>
            </a:r>
            <a:r>
              <a:rPr lang="fr-FR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hangout</a:t>
            </a:r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27 janvier</a:t>
            </a:r>
          </a:p>
          <a:p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été vu : 1321 dont environ 240 en direct (le max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direct </a:t>
            </a:r>
            <a:r>
              <a:rPr lang="fr-FR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envirn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450)</a:t>
            </a:r>
            <a:endParaRPr lang="fr-FR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Origine : </a:t>
            </a:r>
            <a:r>
              <a:rPr lang="fr-FR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france</a:t>
            </a:r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84% (durée moyenne de connexion 8mn41) </a:t>
            </a:r>
          </a:p>
          <a:p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puis le </a:t>
            </a:r>
            <a:r>
              <a:rPr lang="fr-FR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maroc</a:t>
            </a:r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soit 2,3% Puis le Sénégal etc. au total 44 pays</a:t>
            </a:r>
          </a:p>
          <a:p>
            <a:endParaRPr lang="fr-FR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53% français 10%cameroun 5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maroc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endParaRPr lang="fr-FR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 ce qui concerne la France, 76% d'hommes</a:t>
            </a:r>
          </a:p>
          <a:p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répartis par tranche d'âge : </a:t>
            </a:r>
          </a:p>
          <a:p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26% de 35 à 44, 35% de 45 à 54, 32 % de 55 à 64</a:t>
            </a:r>
          </a:p>
          <a:p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 connectant</a:t>
            </a:r>
          </a:p>
          <a:p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64% depuis un ordinateur</a:t>
            </a:r>
          </a:p>
          <a:p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25% </a:t>
            </a:r>
            <a:r>
              <a:rPr lang="fr-FR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depusi</a:t>
            </a:r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mobile</a:t>
            </a:r>
          </a:p>
          <a:p>
            <a:endParaRPr lang="fr-FR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vidéo</a:t>
            </a:r>
            <a:r>
              <a:rPr lang="fr-FR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d’intro : vue 10 fois plus que celle de conclusion</a:t>
            </a:r>
            <a:endParaRPr lang="fr-FR" u="none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CBD4-2FBC-F946-887B-A9C6C497680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42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94627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 noProof="0" smtClean="0"/>
              <a:t>Cliquez et modifiez le titre</a:t>
            </a:r>
            <a:endParaRPr lang="fr-FR" noProof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31477" y="6453060"/>
            <a:ext cx="5068715" cy="406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Isabelle Gonon, D2N, Cnam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3265" y="6453060"/>
            <a:ext cx="929653" cy="404940"/>
          </a:xfrm>
        </p:spPr>
        <p:txBody>
          <a:bodyPr/>
          <a:lstStyle>
            <a:lvl1pPr>
              <a:defRPr/>
            </a:lvl1pPr>
          </a:lstStyle>
          <a:p>
            <a:fld id="{2564AE71-0037-CF4D-9C75-D1062E5F14D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58047" y="6453060"/>
            <a:ext cx="1216144" cy="396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267959" y="6453060"/>
            <a:ext cx="929652" cy="396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9pPr>
          </a:lstStyle>
          <a:p>
            <a:fld id="{45173EB7-456A-FE43-B63D-62C9DF2660F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97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031" y="31632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0031" y="166311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488" y="6453060"/>
            <a:ext cx="1216144" cy="4284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31477" y="6453060"/>
            <a:ext cx="5068715" cy="4284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Isabelle Gonon, D2N, Cnam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3265" y="6453060"/>
            <a:ext cx="929653" cy="428400"/>
          </a:xfrm>
        </p:spPr>
        <p:txBody>
          <a:bodyPr/>
          <a:lstStyle>
            <a:lvl1pPr>
              <a:defRPr/>
            </a:lvl1pPr>
          </a:lstStyle>
          <a:p>
            <a:fld id="{16D2F6D0-E3E1-D043-95B2-A3357D3BA617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166361" y="6453060"/>
            <a:ext cx="929652" cy="396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9pPr>
          </a:lstStyle>
          <a:p>
            <a:fld id="{45173EB7-456A-FE43-B63D-62C9DF2660F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42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8974" y="1981200"/>
            <a:ext cx="337909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96496" y="1981200"/>
            <a:ext cx="33803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Isabelle Gonon, D2N, Cnam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C5520-A803-084F-B905-AE9DB4DB3CE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77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Isabelle Gonon, D2N, Cnam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1A981-0B6D-D044-BB51-2CE7135F2BE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11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Gonon, D2N, Cnam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3EB7-456A-FE43-B63D-62C9DF2660F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83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8975" y="394745"/>
            <a:ext cx="6963944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975" y="1680185"/>
            <a:ext cx="6963943" cy="441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24181" y="6453060"/>
            <a:ext cx="1216144" cy="396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96013" y="6453060"/>
            <a:ext cx="5068715" cy="396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Isabelle Gonon, D2N, Cnam</a:t>
            </a:r>
            <a:endParaRPr lang="fr-FR" dirty="0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6361" y="6453060"/>
            <a:ext cx="929652" cy="396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5173EB7-456A-FE43-B63D-62C9DF2660F3}" type="slidenum">
              <a:rPr lang="fr-FR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BA002A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A002A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A002A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B8078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-universite-numerique-mooc.fr/university/courses/CNAM/" TargetMode="External"/><Relationship Id="rId4" Type="http://schemas.openxmlformats.org/officeDocument/2006/relationships/image" Target="../media/image12.tiff"/><Relationship Id="rId5" Type="http://schemas.openxmlformats.org/officeDocument/2006/relationships/hyperlink" Target="mailto:Isabelle.gonon@cnam.f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10296"/>
            <a:ext cx="7772400" cy="1946275"/>
          </a:xfrm>
        </p:spPr>
        <p:txBody>
          <a:bodyPr/>
          <a:lstStyle/>
          <a:p>
            <a:r>
              <a:rPr lang="fr-FR" sz="4800" dirty="0" smtClean="0"/>
              <a:t>Les MOOC du </a:t>
            </a:r>
            <a:r>
              <a:rPr lang="fr-FR" sz="4800" dirty="0"/>
              <a:t>Cnam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48275" y="6073515"/>
            <a:ext cx="73998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Isabelle </a:t>
            </a:r>
            <a:r>
              <a:rPr lang="fr-FR" sz="2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Gonon</a:t>
            </a:r>
            <a:r>
              <a:rPr lang="fr-FR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Direction Nationale du Numérique, Conservatoire National des Arts et Métiers.</a:t>
            </a:r>
          </a:p>
        </p:txBody>
      </p:sp>
      <p:pic>
        <p:nvPicPr>
          <p:cNvPr id="4" name="Image 3" descr="logo-rou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81" y="165427"/>
            <a:ext cx="2070100" cy="635000"/>
          </a:xfrm>
          <a:prstGeom prst="rect">
            <a:avLst/>
          </a:prstGeom>
        </p:spPr>
      </p:pic>
      <p:pic>
        <p:nvPicPr>
          <p:cNvPr id="5" name="Image 2" descr="bandeau-cnam.jp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435"/>
            <a:ext cx="91440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04132"/>
            <a:ext cx="4064000" cy="10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8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Premiers enseignements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975" y="1680185"/>
            <a:ext cx="7242635" cy="4415815"/>
          </a:xfrm>
        </p:spPr>
        <p:txBody>
          <a:bodyPr/>
          <a:lstStyle/>
          <a:p>
            <a:r>
              <a:rPr lang="fr-FR" dirty="0" smtClean="0"/>
              <a:t>Organiser et favoriser les </a:t>
            </a:r>
            <a:r>
              <a:rPr lang="fr-FR" b="1" dirty="0" smtClean="0"/>
              <a:t>échanges entre pairs </a:t>
            </a:r>
            <a:r>
              <a:rPr lang="fr-FR" dirty="0" smtClean="0"/>
              <a:t>: facile et efficace</a:t>
            </a:r>
          </a:p>
          <a:p>
            <a:r>
              <a:rPr lang="fr-FR" dirty="0"/>
              <a:t>Le </a:t>
            </a:r>
            <a:r>
              <a:rPr lang="fr-FR" b="1" dirty="0" err="1"/>
              <a:t>feed</a:t>
            </a:r>
            <a:r>
              <a:rPr lang="fr-FR" b="1" dirty="0"/>
              <a:t> back des </a:t>
            </a:r>
            <a:r>
              <a:rPr lang="fr-FR" b="1" dirty="0" smtClean="0"/>
              <a:t>élèves </a:t>
            </a:r>
            <a:r>
              <a:rPr lang="fr-FR" dirty="0" smtClean="0"/>
              <a:t>: riche et pertinent</a:t>
            </a:r>
            <a:endParaRPr lang="fr-FR" dirty="0"/>
          </a:p>
          <a:p>
            <a:r>
              <a:rPr lang="fr-FR" dirty="0" smtClean="0"/>
              <a:t>La </a:t>
            </a:r>
            <a:r>
              <a:rPr lang="fr-FR" b="1" dirty="0" smtClean="0"/>
              <a:t>collaboration, la </a:t>
            </a:r>
            <a:r>
              <a:rPr lang="fr-FR" b="1" dirty="0" err="1" smtClean="0"/>
              <a:t>cocréation</a:t>
            </a:r>
            <a:r>
              <a:rPr lang="fr-FR" b="1" dirty="0" smtClean="0"/>
              <a:t> </a:t>
            </a:r>
            <a:r>
              <a:rPr lang="fr-FR" dirty="0" smtClean="0"/>
              <a:t>: spontanées</a:t>
            </a:r>
          </a:p>
          <a:p>
            <a:r>
              <a:rPr lang="fr-FR" dirty="0" smtClean="0"/>
              <a:t>Du MOOCv1 du prof au MOOCv2 de la communauté ?</a:t>
            </a:r>
          </a:p>
          <a:p>
            <a:r>
              <a:rPr lang="fr-FR" dirty="0" smtClean="0"/>
              <a:t>Intérêt d’un </a:t>
            </a:r>
            <a:r>
              <a:rPr lang="fr-FR" b="1" dirty="0" err="1" smtClean="0"/>
              <a:t>community</a:t>
            </a:r>
            <a:r>
              <a:rPr lang="fr-FR" b="1" dirty="0" smtClean="0"/>
              <a:t> manager</a:t>
            </a:r>
          </a:p>
          <a:p>
            <a:r>
              <a:rPr lang="fr-FR" dirty="0" smtClean="0"/>
              <a:t>Enseigner au grand nombre : </a:t>
            </a:r>
            <a:r>
              <a:rPr lang="fr-FR" b="1" dirty="0" smtClean="0"/>
              <a:t>un nouveau métier </a:t>
            </a:r>
            <a:r>
              <a:rPr lang="fr-FR" dirty="0" smtClean="0"/>
              <a:t>?</a:t>
            </a:r>
          </a:p>
          <a:p>
            <a:r>
              <a:rPr lang="fr-FR" dirty="0" smtClean="0"/>
              <a:t>-&gt; changer les modalités d’évaluation</a:t>
            </a:r>
          </a:p>
          <a:p>
            <a:r>
              <a:rPr lang="fr-FR" dirty="0" smtClean="0"/>
              <a:t>-&gt; changer les modes de tutorat</a:t>
            </a:r>
          </a:p>
          <a:p>
            <a:r>
              <a:rPr lang="fr-FR" dirty="0" smtClean="0"/>
              <a:t>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Gonon, D2N, Cnam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AE71-0037-CF4D-9C75-D1062E5F14D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18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2" descr="5mooc-cn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10" b="-12510"/>
          <a:stretch>
            <a:fillRect/>
          </a:stretch>
        </p:blipFill>
        <p:spPr bwMode="auto">
          <a:xfrm>
            <a:off x="-39873" y="458665"/>
            <a:ext cx="9513503" cy="582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-68281" y="631190"/>
            <a:ext cx="941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hlinkClick r:id="rId3"/>
              </a:rPr>
              <a:t>https://www.france-universite-numerique-mooc.fr/university/courses/CNAM/</a:t>
            </a:r>
            <a:endParaRPr lang="fr-FR" sz="1600" b="1" dirty="0"/>
          </a:p>
        </p:txBody>
      </p:sp>
      <p:pic>
        <p:nvPicPr>
          <p:cNvPr id="8" name="Espace réservé du contenu 4" descr="mooc-DC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5" b="6705"/>
          <a:stretch>
            <a:fillRect/>
          </a:stretch>
        </p:blipFill>
        <p:spPr bwMode="auto">
          <a:xfrm>
            <a:off x="25207" y="1199080"/>
            <a:ext cx="5251980" cy="33312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246956" y="6350817"/>
            <a:ext cx="1005465" cy="50718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-45354" y="-246975"/>
            <a:ext cx="9448423" cy="1202695"/>
          </a:xfrm>
          <a:prstGeom prst="round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adley Hand ITC TT-Bold"/>
                <a:ea typeface="ＭＳ Ｐゴシック" charset="0"/>
                <a:cs typeface="Bradley Hand ITC TT-Bold"/>
              </a:rPr>
              <a:t>RV sur FUN pour le 5</a:t>
            </a:r>
            <a:r>
              <a:rPr lang="fr-FR" sz="36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adley Hand ITC TT-Bold"/>
                <a:ea typeface="ＭＳ Ｐゴシック" charset="0"/>
                <a:cs typeface="Bradley Hand ITC TT-Bold"/>
              </a:rPr>
              <a:t>ème</a:t>
            </a:r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adley Hand ITC TT-Bold"/>
                <a:ea typeface="ＭＳ Ｐゴシック" charset="0"/>
                <a:cs typeface="Bradley Hand ITC TT-Bold"/>
              </a:rPr>
              <a:t>MOOC du Cnam !</a:t>
            </a:r>
            <a:endParaRPr kumimoji="0" lang="fr-FR" sz="3600" b="1" i="0" u="none" strike="noStrike" normalizeH="0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adley Hand ITC TT-Bold"/>
              <a:ea typeface="ＭＳ Ｐゴシック" charset="0"/>
              <a:cs typeface="Bradley Hand ITC TT-Bol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5714" y="6139118"/>
            <a:ext cx="806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5"/>
              </a:rPr>
              <a:t>isabelle.gonon@cnam.fr</a:t>
            </a:r>
            <a:r>
              <a:rPr lang="fr-FR" dirty="0" smtClean="0"/>
              <a:t>  </a:t>
            </a:r>
            <a:r>
              <a:rPr lang="fr-FR" b="1" dirty="0" smtClean="0">
                <a:solidFill>
                  <a:schemeClr val="accent1"/>
                </a:solidFill>
              </a:rPr>
              <a:t>Chef de projet MOOC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6271" y="5521680"/>
            <a:ext cx="578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Merci de votre attention !</a:t>
            </a:r>
            <a:endParaRPr lang="fr-FR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0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94" y="22868"/>
            <a:ext cx="26765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86625" y="-10998"/>
            <a:ext cx="8265750" cy="1131887"/>
          </a:xfrm>
        </p:spPr>
        <p:txBody>
          <a:bodyPr/>
          <a:lstStyle/>
          <a:p>
            <a:r>
              <a:rPr lang="fr-FR"/>
              <a:t>Le Cnam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49" y="1077559"/>
            <a:ext cx="8474683" cy="4415815"/>
          </a:xfrm>
        </p:spPr>
        <p:txBody>
          <a:bodyPr/>
          <a:lstStyle/>
          <a:p>
            <a:r>
              <a:rPr lang="fr-FR" b="1" dirty="0"/>
              <a:t>Etablissement d’enseignement supérieur 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</a:t>
            </a:r>
            <a:r>
              <a:rPr lang="fr-FR" dirty="0" smtClean="0"/>
              <a:t>(centres </a:t>
            </a:r>
            <a:r>
              <a:rPr lang="fr-FR" dirty="0"/>
              <a:t>régionaux  et 150 </a:t>
            </a:r>
            <a:r>
              <a:rPr lang="fr-FR" dirty="0" smtClean="0"/>
              <a:t>campus)</a:t>
            </a:r>
            <a:endParaRPr lang="fr-FR" dirty="0"/>
          </a:p>
          <a:p>
            <a:r>
              <a:rPr lang="fr-FR" b="1" dirty="0"/>
              <a:t>pour la formation tout au long de la vie </a:t>
            </a:r>
            <a:r>
              <a:rPr lang="fr-FR" dirty="0" smtClean="0">
                <a:solidFill>
                  <a:schemeClr val="tx2"/>
                </a:solidFill>
                <a:cs typeface="Arial Unicode MS" charset="0"/>
              </a:rPr>
              <a:t>: </a:t>
            </a:r>
            <a:r>
              <a:rPr lang="fr-FR" b="1" dirty="0" smtClean="0">
                <a:solidFill>
                  <a:schemeClr val="tx2"/>
                </a:solidFill>
                <a:cs typeface="Arial Unicode MS" charset="0"/>
              </a:rPr>
              <a:t>adultes</a:t>
            </a:r>
            <a:r>
              <a:rPr lang="fr-FR" dirty="0" smtClean="0">
                <a:solidFill>
                  <a:srgbClr val="000000"/>
                </a:solidFill>
                <a:cs typeface="Arial Unicode MS" charset="0"/>
              </a:rPr>
              <a:t>                            </a:t>
            </a:r>
            <a:r>
              <a:rPr lang="fr-FR" dirty="0">
                <a:solidFill>
                  <a:srgbClr val="000000"/>
                </a:solidFill>
                <a:cs typeface="Arial Unicode MS" charset="0"/>
              </a:rPr>
              <a:t>en reprise d’études,  reconversion, validation d’un                             parcours professionnel,</a:t>
            </a:r>
            <a:endParaRPr lang="fr-FR" dirty="0"/>
          </a:p>
          <a:p>
            <a:r>
              <a:rPr lang="fr-FR" dirty="0" smtClean="0"/>
              <a:t>qui s’inscrivent </a:t>
            </a:r>
            <a:r>
              <a:rPr lang="fr-FR" b="1" dirty="0"/>
              <a:t>à </a:t>
            </a:r>
            <a:r>
              <a:rPr lang="fr-FR" b="1" dirty="0" smtClean="0"/>
              <a:t>leur </a:t>
            </a:r>
            <a:r>
              <a:rPr lang="fr-FR" b="1" dirty="0"/>
              <a:t>rythme </a:t>
            </a:r>
            <a:r>
              <a:rPr lang="fr-FR" dirty="0"/>
              <a:t>à</a:t>
            </a:r>
            <a:r>
              <a:rPr lang="fr-FR" b="1" dirty="0"/>
              <a:t> </a:t>
            </a:r>
            <a:r>
              <a:rPr lang="fr-FR" dirty="0"/>
              <a:t>des UE conduisant à des certificats, titres et diplômes nationaux, </a:t>
            </a:r>
          </a:p>
          <a:p>
            <a:r>
              <a:rPr lang="fr-FR" dirty="0"/>
              <a:t>accessibles sous différentes modalités : tout présentiel, hybride </a:t>
            </a:r>
            <a:r>
              <a:rPr lang="fr-FR" dirty="0" smtClean="0"/>
              <a:t>ou </a:t>
            </a:r>
            <a:r>
              <a:rPr lang="fr-FR" dirty="0"/>
              <a:t>100% </a:t>
            </a:r>
            <a:r>
              <a:rPr lang="fr-FR" dirty="0" smtClean="0"/>
              <a:t>distance. La </a:t>
            </a:r>
            <a:r>
              <a:rPr lang="fr-FR" b="1" dirty="0" smtClean="0"/>
              <a:t>FOD concerne </a:t>
            </a:r>
            <a:r>
              <a:rPr lang="fr-FR" b="1" dirty="0"/>
              <a:t>50% des élèves soit </a:t>
            </a:r>
            <a:r>
              <a:rPr lang="fr-FR" b="1" dirty="0" smtClean="0"/>
              <a:t> </a:t>
            </a:r>
            <a:r>
              <a:rPr lang="fr-FR" b="1" dirty="0"/>
              <a:t>40 000 personnes</a:t>
            </a:r>
            <a:r>
              <a:rPr lang="fr-FR" dirty="0"/>
              <a:t>.</a:t>
            </a:r>
          </a:p>
          <a:p>
            <a:r>
              <a:rPr lang="fr-FR" dirty="0"/>
              <a:t>Objectif du </a:t>
            </a:r>
            <a:r>
              <a:rPr lang="fr-FR" b="1" dirty="0">
                <a:solidFill>
                  <a:srgbClr val="000000"/>
                </a:solidFill>
              </a:rPr>
              <a:t>Schéma Directeur du Numérique </a:t>
            </a:r>
            <a:r>
              <a:rPr lang="fr-FR" dirty="0">
                <a:solidFill>
                  <a:srgbClr val="000000"/>
                </a:solidFill>
              </a:rPr>
              <a:t>: </a:t>
            </a:r>
            <a:r>
              <a:rPr lang="fr-FR" dirty="0" smtClean="0">
                <a:solidFill>
                  <a:srgbClr val="000000"/>
                </a:solidFill>
              </a:rPr>
              <a:t>dans </a:t>
            </a:r>
            <a:r>
              <a:rPr lang="fr-FR" dirty="0">
                <a:solidFill>
                  <a:srgbClr val="000000"/>
                </a:solidFill>
              </a:rPr>
              <a:t>5 ans, </a:t>
            </a:r>
            <a:r>
              <a:rPr lang="fr-FR" b="1" dirty="0">
                <a:solidFill>
                  <a:srgbClr val="000000"/>
                </a:solidFill>
              </a:rPr>
              <a:t>70% de </a:t>
            </a:r>
            <a:r>
              <a:rPr lang="fr-FR" b="1" dirty="0" smtClean="0">
                <a:solidFill>
                  <a:srgbClr val="000000"/>
                </a:solidFill>
              </a:rPr>
              <a:t>l’offre </a:t>
            </a:r>
            <a:r>
              <a:rPr lang="fr-FR" b="1" dirty="0">
                <a:solidFill>
                  <a:srgbClr val="000000"/>
                </a:solidFill>
              </a:rPr>
              <a:t>de formation (1600 UE) au format numérique </a:t>
            </a:r>
            <a:r>
              <a:rPr lang="fr-FR" dirty="0">
                <a:solidFill>
                  <a:srgbClr val="000000"/>
                </a:solidFill>
              </a:rPr>
              <a:t>permettant aussi bien le présentiel, l’hybride, le tout distance.</a:t>
            </a:r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Gonon, D2N, Cnam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AE71-0037-CF4D-9C75-D1062E5F14D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31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75" y="63106"/>
            <a:ext cx="6963944" cy="1131887"/>
          </a:xfrm>
        </p:spPr>
        <p:txBody>
          <a:bodyPr/>
          <a:lstStyle/>
          <a:p>
            <a:r>
              <a:rPr lang="fr-FR" sz="3600" dirty="0" smtClean="0"/>
              <a:t>Les MOOC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973" y="1110038"/>
            <a:ext cx="8794934" cy="5010087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fr-FR" sz="3600" b="1" dirty="0" smtClean="0">
                <a:solidFill>
                  <a:schemeClr val="accent6"/>
                </a:solidFill>
              </a:rPr>
              <a:t>C</a:t>
            </a:r>
            <a:r>
              <a:rPr lang="fr-FR" sz="2800" dirty="0" smtClean="0"/>
              <a:t>ours</a:t>
            </a:r>
            <a:r>
              <a:rPr lang="fr-FR" sz="2800" dirty="0"/>
              <a:t>, c’est à dire un transfert de connaissances, savoir-faire, compétences (qui se déroule dans le temps), </a:t>
            </a:r>
            <a:r>
              <a:rPr lang="fr-FR" sz="2800" dirty="0" smtClean="0"/>
              <a:t>conçus, scénarisés, </a:t>
            </a:r>
            <a:r>
              <a:rPr lang="fr-FR" sz="2800" dirty="0"/>
              <a:t>transmis par un </a:t>
            </a:r>
            <a:r>
              <a:rPr lang="fr-FR" sz="2800" b="1" dirty="0">
                <a:solidFill>
                  <a:srgbClr val="BC0202"/>
                </a:solidFill>
              </a:rPr>
              <a:t>enseignant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/>
              <a:t> qui accompagne les </a:t>
            </a:r>
            <a:r>
              <a:rPr lang="fr-FR" sz="2800" dirty="0" smtClean="0"/>
              <a:t>apprenants</a:t>
            </a:r>
          </a:p>
          <a:p>
            <a:pPr>
              <a:buFont typeface="Wingdings" charset="2"/>
              <a:buChar char="Ø"/>
            </a:pPr>
            <a:r>
              <a:rPr lang="fr-FR" sz="3600" b="1" dirty="0" smtClean="0">
                <a:solidFill>
                  <a:srgbClr val="C00000"/>
                </a:solidFill>
              </a:rPr>
              <a:t>O</a:t>
            </a:r>
            <a:r>
              <a:rPr lang="fr-FR" sz="2800" dirty="0" smtClean="0"/>
              <a:t>n </a:t>
            </a:r>
            <a:r>
              <a:rPr lang="fr-FR" sz="2800" dirty="0"/>
              <a:t>line, </a:t>
            </a:r>
            <a:r>
              <a:rPr lang="fr-FR" sz="2800" dirty="0" err="1"/>
              <a:t>ie</a:t>
            </a:r>
            <a:r>
              <a:rPr lang="fr-FR" sz="2800" dirty="0"/>
              <a:t> en ligne, sur Internet (</a:t>
            </a:r>
            <a:r>
              <a:rPr lang="fr-FR" sz="2800" dirty="0" smtClean="0"/>
              <a:t>accessibles </a:t>
            </a:r>
            <a:r>
              <a:rPr lang="fr-FR" sz="2800" dirty="0"/>
              <a:t>de partout</a:t>
            </a:r>
            <a:r>
              <a:rPr lang="fr-FR" sz="2800" dirty="0" smtClean="0"/>
              <a:t>)</a:t>
            </a:r>
            <a:endParaRPr lang="fr-FR" sz="2800" dirty="0"/>
          </a:p>
          <a:p>
            <a:pPr>
              <a:buFont typeface="Wingdings" charset="2"/>
              <a:buChar char="Ø"/>
            </a:pPr>
            <a:r>
              <a:rPr lang="fr-FR" sz="3600" b="1" dirty="0" smtClean="0">
                <a:solidFill>
                  <a:srgbClr val="C00000"/>
                </a:solidFill>
              </a:rPr>
              <a:t>O</a:t>
            </a:r>
            <a:r>
              <a:rPr lang="fr-FR" sz="3600" b="1" dirty="0" smtClean="0">
                <a:solidFill>
                  <a:srgbClr val="BC0202"/>
                </a:solidFill>
              </a:rPr>
              <a:t>uverts</a:t>
            </a:r>
            <a:r>
              <a:rPr lang="fr-FR" sz="2800" dirty="0" smtClean="0"/>
              <a:t> </a:t>
            </a:r>
            <a:r>
              <a:rPr lang="fr-FR" sz="2800" dirty="0"/>
              <a:t>à tous sans condition de diplôme, d’âge, d’horaire, de localisation géographique, de coût </a:t>
            </a:r>
            <a:endParaRPr lang="fr-FR" sz="2800" dirty="0" smtClean="0"/>
          </a:p>
          <a:p>
            <a:pPr>
              <a:buFont typeface="Wingdings" charset="2"/>
              <a:buChar char="Ø"/>
            </a:pPr>
            <a:r>
              <a:rPr lang="fr-FR" sz="3600" b="1" dirty="0" smtClean="0">
                <a:solidFill>
                  <a:srgbClr val="C00000"/>
                </a:solidFill>
              </a:rPr>
              <a:t>M</a:t>
            </a:r>
            <a:r>
              <a:rPr lang="fr-FR" sz="3600" b="1" dirty="0" smtClean="0">
                <a:solidFill>
                  <a:srgbClr val="BC0202"/>
                </a:solidFill>
              </a:rPr>
              <a:t>assifs</a:t>
            </a:r>
            <a:r>
              <a:rPr lang="fr-FR" sz="2800" dirty="0" smtClean="0"/>
              <a:t> </a:t>
            </a:r>
            <a:r>
              <a:rPr lang="fr-FR" sz="2800" dirty="0"/>
              <a:t>puisque </a:t>
            </a:r>
            <a:r>
              <a:rPr lang="fr-FR" sz="2800" dirty="0" smtClean="0"/>
              <a:t>ouverts </a:t>
            </a:r>
            <a:r>
              <a:rPr lang="fr-FR" sz="2800" dirty="0"/>
              <a:t>et en ligne (</a:t>
            </a:r>
            <a:r>
              <a:rPr lang="fr-FR" sz="2800" dirty="0" smtClean="0"/>
              <a:t>accessibles </a:t>
            </a:r>
            <a:r>
              <a:rPr lang="fr-FR" sz="2800" dirty="0"/>
              <a:t>de partout sans conditions).</a:t>
            </a:r>
          </a:p>
          <a:p>
            <a:pPr>
              <a:buFont typeface="Wingdings" charset="2"/>
              <a:buChar char="Ø"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AE71-0037-CF4D-9C75-D1062E5F14D0}" type="slidenum">
              <a:rPr lang="fr-FR"/>
              <a:pPr/>
              <a:t>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Gonon, D2N, Cnam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27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94745"/>
            <a:ext cx="9143999" cy="1131887"/>
          </a:xfrm>
        </p:spPr>
        <p:txBody>
          <a:bodyPr/>
          <a:lstStyle/>
          <a:p>
            <a:r>
              <a:rPr lang="fr-FR" sz="3600">
                <a:solidFill>
                  <a:schemeClr val="accent1"/>
                </a:solidFill>
              </a:rPr>
              <a:t>FOD</a:t>
            </a:r>
            <a:r>
              <a:rPr lang="fr-FR" sz="3600"/>
              <a:t> vs MOOC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AE71-0037-CF4D-9C75-D1062E5F14D0}" type="slidenum">
              <a:rPr lang="fr-FR"/>
              <a:pPr/>
              <a:t>3</a:t>
            </a:fld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64791320"/>
              </p:ext>
            </p:extLst>
          </p:nvPr>
        </p:nvGraphicFramePr>
        <p:xfrm>
          <a:off x="88821" y="1477057"/>
          <a:ext cx="5326836" cy="4477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955501024"/>
              </p:ext>
            </p:extLst>
          </p:nvPr>
        </p:nvGraphicFramePr>
        <p:xfrm>
          <a:off x="3676044" y="1449923"/>
          <a:ext cx="5326836" cy="4477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Gonon, D2N, Cnam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01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u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65962"/>
            <a:ext cx="1358900" cy="10795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26" y="-10998"/>
            <a:ext cx="26765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74" y="123817"/>
            <a:ext cx="8925025" cy="1131887"/>
          </a:xfrm>
        </p:spPr>
        <p:txBody>
          <a:bodyPr/>
          <a:lstStyle/>
          <a:p>
            <a:pPr algn="l"/>
            <a:r>
              <a:rPr lang="fr-FR" sz="3600" dirty="0" smtClean="0"/>
              <a:t>Alors, pourquoi des MOOC ?</a:t>
            </a:r>
            <a:br>
              <a:rPr lang="fr-FR" sz="3600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901"/>
            <a:ext cx="9013907" cy="5286159"/>
          </a:xfrm>
        </p:spPr>
        <p:txBody>
          <a:bodyPr/>
          <a:lstStyle/>
          <a:p>
            <a:r>
              <a:rPr lang="fr-FR" dirty="0">
                <a:ea typeface="ＭＳ Ｐゴシック" charset="0"/>
              </a:rPr>
              <a:t>Pour Le </a:t>
            </a:r>
            <a:r>
              <a:rPr lang="fr-FR" dirty="0" smtClean="0">
                <a:ea typeface="ＭＳ Ｐゴシック" charset="0"/>
              </a:rPr>
              <a:t>Cnam : offrir des </a:t>
            </a:r>
            <a:r>
              <a:rPr lang="fr-FR" dirty="0">
                <a:ea typeface="ＭＳ Ｐゴシック" charset="0"/>
              </a:rPr>
              <a:t>cours gratuits dans </a:t>
            </a:r>
            <a:r>
              <a:rPr lang="fr-FR" dirty="0" smtClean="0">
                <a:ea typeface="ＭＳ Ｐゴシック" charset="0"/>
              </a:rPr>
              <a:t>la                           tradition de l’établissement, élargir notre public                                   faire du MOOC un tremplin vers nos formations </a:t>
            </a:r>
          </a:p>
          <a:p>
            <a:pPr marL="0" indent="0">
              <a:buNone/>
            </a:pPr>
            <a:r>
              <a:rPr lang="fr-FR" dirty="0">
                <a:ea typeface="ＭＳ Ｐゴシック" charset="0"/>
              </a:rPr>
              <a:t> </a:t>
            </a:r>
            <a:r>
              <a:rPr lang="fr-FR" dirty="0" smtClean="0">
                <a:ea typeface="ＭＳ Ｐゴシック" charset="0"/>
              </a:rPr>
              <a:t>     en FOD ou HTT</a:t>
            </a:r>
          </a:p>
          <a:p>
            <a:r>
              <a:rPr lang="fr-FR" dirty="0" smtClean="0">
                <a:ea typeface="ＭＳ Ｐゴシック" charset="0"/>
              </a:rPr>
              <a:t>Pour l’utilisateur : élargir </a:t>
            </a:r>
            <a:r>
              <a:rPr lang="fr-FR" dirty="0">
                <a:ea typeface="ＭＳ Ｐゴシック" charset="0"/>
              </a:rPr>
              <a:t>ses </a:t>
            </a:r>
            <a:r>
              <a:rPr lang="fr-FR" dirty="0" smtClean="0">
                <a:ea typeface="ＭＳ Ｐゴシック" charset="0"/>
              </a:rPr>
              <a:t>connaissances, tester </a:t>
            </a:r>
            <a:r>
              <a:rPr lang="fr-FR" dirty="0">
                <a:ea typeface="ＭＳ Ｐゴシック" charset="0"/>
              </a:rPr>
              <a:t>s’il est capable de suivre des études supérieures en </a:t>
            </a:r>
            <a:r>
              <a:rPr lang="fr-FR" dirty="0" smtClean="0">
                <a:ea typeface="ＭＳ Ｐゴシック" charset="0"/>
              </a:rPr>
              <a:t>ligne</a:t>
            </a:r>
            <a:endParaRPr lang="fr-FR" dirty="0">
              <a:ea typeface="ＭＳ Ｐゴシック" charset="0"/>
            </a:endParaRPr>
          </a:p>
          <a:p>
            <a:r>
              <a:rPr lang="fr-FR" sz="3200" dirty="0" smtClean="0">
                <a:solidFill>
                  <a:srgbClr val="BC0202"/>
                </a:solidFill>
                <a:ea typeface="ＭＳ Ｐゴシック" charset="0"/>
              </a:rPr>
              <a:t>Historique </a:t>
            </a:r>
            <a:r>
              <a:rPr lang="fr-FR" sz="3200" dirty="0">
                <a:solidFill>
                  <a:srgbClr val="BC0202"/>
                </a:solidFill>
                <a:ea typeface="ＭＳ Ｐゴシック" charset="0"/>
              </a:rPr>
              <a:t>du projet</a:t>
            </a:r>
          </a:p>
          <a:p>
            <a:pPr lvl="1">
              <a:defRPr/>
            </a:pPr>
            <a:r>
              <a:rPr lang="fr-FR" sz="2000" b="1" dirty="0">
                <a:solidFill>
                  <a:srgbClr val="FF0000"/>
                </a:solidFill>
                <a:ea typeface="ＭＳ Ｐゴシック" charset="0"/>
              </a:rPr>
              <a:t>2012-2013 </a:t>
            </a:r>
            <a:r>
              <a:rPr lang="fr-FR" sz="2000" dirty="0">
                <a:ea typeface="ＭＳ Ｐゴシック" charset="0"/>
              </a:rPr>
              <a:t>: benchmark dans le cadre du SDN</a:t>
            </a:r>
          </a:p>
          <a:p>
            <a:pPr lvl="1">
              <a:defRPr/>
            </a:pPr>
            <a:endParaRPr lang="fr-FR" sz="2000" dirty="0">
              <a:ea typeface="ＭＳ Ｐゴシック" charset="0"/>
            </a:endParaRPr>
          </a:p>
          <a:p>
            <a:pPr lvl="1">
              <a:defRPr/>
            </a:pPr>
            <a:r>
              <a:rPr lang="fr-FR" sz="2000" dirty="0"/>
              <a:t>Rejoint                   en juin </a:t>
            </a:r>
            <a:r>
              <a:rPr lang="fr-FR" sz="2000" b="1" dirty="0">
                <a:solidFill>
                  <a:srgbClr val="FF0000"/>
                </a:solidFill>
              </a:rPr>
              <a:t>2013</a:t>
            </a:r>
          </a:p>
          <a:p>
            <a:pPr marL="457200" lvl="1" indent="0">
              <a:buNone/>
              <a:defRPr/>
            </a:pPr>
            <a:endParaRPr lang="fr-FR" sz="2000" b="1" dirty="0">
              <a:solidFill>
                <a:srgbClr val="FF4040"/>
              </a:solidFill>
            </a:endParaRPr>
          </a:p>
          <a:p>
            <a:pPr lvl="1">
              <a:defRPr/>
            </a:pPr>
            <a:r>
              <a:rPr lang="fr-FR" sz="2000" dirty="0"/>
              <a:t>Réalisation de 4 MOOC de septembre à fin décembre </a:t>
            </a:r>
            <a:r>
              <a:rPr lang="fr-FR" sz="2000" b="1" dirty="0">
                <a:solidFill>
                  <a:srgbClr val="FF0000"/>
                </a:solidFill>
              </a:rPr>
              <a:t>2013</a:t>
            </a:r>
          </a:p>
          <a:p>
            <a:pPr lvl="1">
              <a:defRPr/>
            </a:pPr>
            <a:r>
              <a:rPr lang="fr-FR" sz="2000" dirty="0" smtClean="0"/>
              <a:t>4 Premiers </a:t>
            </a:r>
            <a:r>
              <a:rPr lang="fr-FR" sz="2000" dirty="0"/>
              <a:t>MOOC Janvier </a:t>
            </a:r>
            <a:r>
              <a:rPr lang="fr-FR" sz="2000" b="1" dirty="0" smtClean="0">
                <a:solidFill>
                  <a:srgbClr val="FF0000"/>
                </a:solidFill>
              </a:rPr>
              <a:t>2014, </a:t>
            </a:r>
            <a:r>
              <a:rPr lang="fr-FR" sz="2000" dirty="0" smtClean="0"/>
              <a:t>prévisions :</a:t>
            </a:r>
            <a:r>
              <a:rPr lang="fr-FR" sz="2000" b="1" dirty="0" smtClean="0"/>
              <a:t> </a:t>
            </a:r>
            <a:r>
              <a:rPr lang="fr-FR" sz="2000" dirty="0" smtClean="0"/>
              <a:t>8 à 10 par an</a:t>
            </a:r>
            <a:endParaRPr lang="fr-FR" dirty="0">
              <a:ea typeface="ＭＳ Ｐゴシック" charset="0"/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AE71-0037-CF4D-9C75-D1062E5F14D0}" type="slidenum">
              <a:rPr lang="fr-FR"/>
              <a:pPr/>
              <a:t>4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Gonon, D2N, Cnam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39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75" y="306540"/>
            <a:ext cx="7824746" cy="1131887"/>
          </a:xfrm>
        </p:spPr>
        <p:txBody>
          <a:bodyPr/>
          <a:lstStyle/>
          <a:p>
            <a:r>
              <a:rPr lang="fr-FR" sz="3600" dirty="0" smtClean="0"/>
              <a:t>L’enseignant </a:t>
            </a:r>
            <a:r>
              <a:rPr lang="fr-FR" sz="3600" dirty="0"/>
              <a:t>: de la conception au </a:t>
            </a:r>
            <a:r>
              <a:rPr lang="fr-FR" sz="3600" dirty="0" smtClean="0"/>
              <a:t>suivi soutenu par une équipe</a:t>
            </a:r>
            <a:endParaRPr lang="fr-FR" sz="3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AE71-0037-CF4D-9C75-D1062E5F14D0}" type="slidenum">
              <a:rPr lang="fr-FR"/>
              <a:pPr/>
              <a:t>5</a:t>
            </a:fld>
            <a:endParaRPr lang="fr-FR"/>
          </a:p>
        </p:txBody>
      </p:sp>
      <p:grpSp>
        <p:nvGrpSpPr>
          <p:cNvPr id="54" name="Grouper 53"/>
          <p:cNvGrpSpPr/>
          <p:nvPr/>
        </p:nvGrpSpPr>
        <p:grpSpPr>
          <a:xfrm>
            <a:off x="125396" y="1805782"/>
            <a:ext cx="8877146" cy="4154753"/>
            <a:chOff x="90115" y="1546138"/>
            <a:chExt cx="10602961" cy="4785113"/>
          </a:xfrm>
        </p:grpSpPr>
        <p:sp>
          <p:nvSpPr>
            <p:cNvPr id="7" name="Organigramme : Terminateur 14"/>
            <p:cNvSpPr/>
            <p:nvPr/>
          </p:nvSpPr>
          <p:spPr bwMode="auto">
            <a:xfrm>
              <a:off x="90115" y="3003356"/>
              <a:ext cx="1800201" cy="1656184"/>
            </a:xfrm>
            <a:prstGeom prst="flowChartTerminator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89986" tIns="46793" rIns="89986" bIns="4679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 bwMode="auto">
            <a:xfrm>
              <a:off x="882204" y="2787332"/>
              <a:ext cx="1872208" cy="302433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rPr>
                <a:t>Cours</a:t>
              </a:r>
            </a:p>
          </p:txBody>
        </p:sp>
        <p:sp>
          <p:nvSpPr>
            <p:cNvPr id="9" name="Rectangle à coins arrondis 8"/>
            <p:cNvSpPr/>
            <p:nvPr/>
          </p:nvSpPr>
          <p:spPr bwMode="auto">
            <a:xfrm>
              <a:off x="1077157" y="3363396"/>
              <a:ext cx="1513590" cy="336354"/>
            </a:xfrm>
            <a:prstGeom prst="roundRect">
              <a:avLst/>
            </a:prstGeom>
            <a:solidFill>
              <a:srgbClr val="D5EDF4"/>
            </a:solidFill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Arial" charset="0"/>
                </a:rPr>
                <a:t>Section 1</a:t>
              </a:r>
              <a:endParaRPr kumimoji="0" 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 bwMode="auto">
            <a:xfrm>
              <a:off x="1077157" y="3723436"/>
              <a:ext cx="1513590" cy="336354"/>
            </a:xfrm>
            <a:prstGeom prst="roundRect">
              <a:avLst/>
            </a:prstGeom>
            <a:solidFill>
              <a:srgbClr val="FFE199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600">
                  <a:latin typeface="Verdana" charset="0"/>
                  <a:ea typeface="ＭＳ Ｐゴシック" charset="0"/>
                  <a:cs typeface="Arial" charset="0"/>
                </a:rPr>
                <a:t>Section 2</a:t>
              </a:r>
              <a:endParaRPr kumimoji="0" 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 bwMode="auto">
            <a:xfrm>
              <a:off x="1077157" y="4083477"/>
              <a:ext cx="1513590" cy="33635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600">
                  <a:latin typeface="Verdana" charset="0"/>
                  <a:ea typeface="ＭＳ Ｐゴシック" charset="0"/>
                  <a:cs typeface="Arial" charset="0"/>
                </a:rPr>
                <a:t>Section 3</a:t>
              </a:r>
              <a:endParaRPr kumimoji="0" 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 bwMode="auto">
            <a:xfrm>
              <a:off x="1077157" y="4443516"/>
              <a:ext cx="1513590" cy="33635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>
                  <a:latin typeface="Verdana" charset="0"/>
                  <a:ea typeface="ＭＳ Ｐゴシック" charset="0"/>
                  <a:cs typeface="Arial" charset="0"/>
                </a:rPr>
                <a:t>…</a:t>
              </a:r>
              <a:endParaRPr kumimoji="0" 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 bwMode="auto">
            <a:xfrm>
              <a:off x="1077157" y="4803556"/>
              <a:ext cx="1513590" cy="33635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 bwMode="auto">
            <a:xfrm>
              <a:off x="1077157" y="5163596"/>
              <a:ext cx="1513590" cy="33635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5" name="Connecteur en angle 14"/>
            <p:cNvCxnSpPr>
              <a:stCxn id="9" idx="3"/>
            </p:cNvCxnSpPr>
            <p:nvPr/>
          </p:nvCxnSpPr>
          <p:spPr bwMode="auto">
            <a:xfrm flipV="1">
              <a:off x="2590747" y="3435405"/>
              <a:ext cx="286611" cy="96169"/>
            </a:xfrm>
            <a:prstGeom prst="bentConnector3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6" name="Grouper 15"/>
            <p:cNvGrpSpPr/>
            <p:nvPr/>
          </p:nvGrpSpPr>
          <p:grpSpPr>
            <a:xfrm>
              <a:off x="3186460" y="2931348"/>
              <a:ext cx="4176464" cy="2304256"/>
              <a:chOff x="2898428" y="1061715"/>
              <a:chExt cx="4176464" cy="2304256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7" name="Rectangle à coins arrondis 16"/>
              <p:cNvSpPr/>
              <p:nvPr/>
            </p:nvSpPr>
            <p:spPr bwMode="auto">
              <a:xfrm>
                <a:off x="2898428" y="1061715"/>
                <a:ext cx="4176464" cy="230425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rPr>
                  <a:t>Infos de</a:t>
                </a:r>
                <a:r>
                  <a:rPr kumimoji="0" lang="fr-FR" sz="1600" b="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rPr>
                  <a:t> la section, vidéos, autres documents, devoirs et qcm</a:t>
                </a:r>
                <a:endParaRPr kumimoji="0" lang="fr-F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" name="Grouper 17"/>
              <p:cNvGrpSpPr/>
              <p:nvPr/>
            </p:nvGrpSpPr>
            <p:grpSpPr>
              <a:xfrm>
                <a:off x="3114452" y="1637779"/>
                <a:ext cx="3888432" cy="1512168"/>
                <a:chOff x="3114452" y="1637779"/>
                <a:chExt cx="3888432" cy="1512168"/>
              </a:xfrm>
              <a:grpFill/>
            </p:grpSpPr>
            <p:sp>
              <p:nvSpPr>
                <p:cNvPr id="19" name="Bouton d'action : Vidéo 18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3186460" y="1997819"/>
                  <a:ext cx="504056" cy="288032"/>
                </a:xfrm>
                <a:prstGeom prst="actionButtonMovi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0" name="Bouton d'action : Vidéo 19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3114452" y="1781795"/>
                  <a:ext cx="432048" cy="504056"/>
                </a:xfrm>
                <a:prstGeom prst="actionButtonMovi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1" name="Bouton d'action : Vidéo 20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3762524" y="1781795"/>
                  <a:ext cx="432048" cy="504056"/>
                </a:xfrm>
                <a:prstGeom prst="actionButtonMovi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2" name="Bouton d'action : Vidéo 21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5562724" y="1781795"/>
                  <a:ext cx="432048" cy="504056"/>
                </a:xfrm>
                <a:prstGeom prst="actionButtonMovi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3" name="Bouton d'action : Vidéo 22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4338588" y="1781795"/>
                  <a:ext cx="432048" cy="504056"/>
                </a:xfrm>
                <a:prstGeom prst="actionButtonMovi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" name="Bouton d'action : Vidéo 23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4986660" y="1781795"/>
                  <a:ext cx="432048" cy="504056"/>
                </a:xfrm>
                <a:prstGeom prst="actionButtonMovi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5" name="Multidocument 24"/>
                <p:cNvSpPr/>
                <p:nvPr/>
              </p:nvSpPr>
              <p:spPr bwMode="auto">
                <a:xfrm>
                  <a:off x="3114452" y="235785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6" name="Multidocument 25"/>
                <p:cNvSpPr/>
                <p:nvPr/>
              </p:nvSpPr>
              <p:spPr bwMode="auto">
                <a:xfrm>
                  <a:off x="3762524" y="235785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" name="Multidocument 26"/>
                <p:cNvSpPr/>
                <p:nvPr/>
              </p:nvSpPr>
              <p:spPr bwMode="auto">
                <a:xfrm>
                  <a:off x="4338588" y="235785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8" name="Multidocument 27"/>
                <p:cNvSpPr/>
                <p:nvPr/>
              </p:nvSpPr>
              <p:spPr bwMode="auto">
                <a:xfrm>
                  <a:off x="4986660" y="235785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9" name="Multidocument 28"/>
                <p:cNvSpPr/>
                <p:nvPr/>
              </p:nvSpPr>
              <p:spPr bwMode="auto">
                <a:xfrm>
                  <a:off x="5562724" y="235785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" name="Multidocument 29"/>
                <p:cNvSpPr/>
                <p:nvPr/>
              </p:nvSpPr>
              <p:spPr bwMode="auto">
                <a:xfrm>
                  <a:off x="6570836" y="163777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1" name="Multidocument 30"/>
                <p:cNvSpPr/>
                <p:nvPr/>
              </p:nvSpPr>
              <p:spPr bwMode="auto">
                <a:xfrm>
                  <a:off x="6570836" y="2501875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32" name="Grouper 31"/>
            <p:cNvGrpSpPr/>
            <p:nvPr/>
          </p:nvGrpSpPr>
          <p:grpSpPr>
            <a:xfrm>
              <a:off x="2898428" y="2139260"/>
              <a:ext cx="4176464" cy="2304256"/>
              <a:chOff x="2898428" y="1061715"/>
              <a:chExt cx="4176464" cy="2304256"/>
            </a:xfrm>
            <a:solidFill>
              <a:srgbClr val="D5EDF4"/>
            </a:solidFill>
          </p:grpSpPr>
          <p:sp>
            <p:nvSpPr>
              <p:cNvPr id="33" name="Rectangle à coins arrondis 32"/>
              <p:cNvSpPr/>
              <p:nvPr/>
            </p:nvSpPr>
            <p:spPr bwMode="auto">
              <a:xfrm>
                <a:off x="2898428" y="1061715"/>
                <a:ext cx="4176464" cy="2304256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rPr>
                  <a:t>Infos de</a:t>
                </a:r>
                <a:r>
                  <a:rPr kumimoji="0" lang="fr-FR" sz="1600" b="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rPr>
                  <a:t> la section, vidéos, autres documents, devoirs et qcm</a:t>
                </a:r>
                <a:endParaRPr kumimoji="0" lang="fr-F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34" name="Grouper 33"/>
              <p:cNvGrpSpPr/>
              <p:nvPr/>
            </p:nvGrpSpPr>
            <p:grpSpPr>
              <a:xfrm>
                <a:off x="3114452" y="1637779"/>
                <a:ext cx="3888432" cy="1512168"/>
                <a:chOff x="3114452" y="1637779"/>
                <a:chExt cx="3888432" cy="1512168"/>
              </a:xfrm>
              <a:grpFill/>
            </p:grpSpPr>
            <p:sp>
              <p:nvSpPr>
                <p:cNvPr id="35" name="Bouton d'action : Vidéo 34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3186460" y="1997819"/>
                  <a:ext cx="504056" cy="288032"/>
                </a:xfrm>
                <a:prstGeom prst="actionButtonMovi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6" name="Bouton d'action : Vidéo 35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3114452" y="1781795"/>
                  <a:ext cx="432048" cy="504056"/>
                </a:xfrm>
                <a:prstGeom prst="actionButtonMovi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" name="Bouton d'action : Vidéo 36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3762524" y="1781795"/>
                  <a:ext cx="432048" cy="504056"/>
                </a:xfrm>
                <a:prstGeom prst="actionButtonMovi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8" name="Bouton d'action : Vidéo 37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5562724" y="1781795"/>
                  <a:ext cx="432048" cy="504056"/>
                </a:xfrm>
                <a:prstGeom prst="actionButtonMovi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9" name="Bouton d'action : Vidéo 38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4338588" y="1781795"/>
                  <a:ext cx="432048" cy="504056"/>
                </a:xfrm>
                <a:prstGeom prst="actionButtonMovi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" name="Bouton d'action : Vidéo 39">
                  <a:hlinkClick r:id="" action="ppaction://noaction" highlightClick="1"/>
                </p:cNvPr>
                <p:cNvSpPr/>
                <p:nvPr/>
              </p:nvSpPr>
              <p:spPr bwMode="auto">
                <a:xfrm>
                  <a:off x="4986660" y="1781795"/>
                  <a:ext cx="432048" cy="504056"/>
                </a:xfrm>
                <a:prstGeom prst="actionButtonMovi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1" name="Multidocument 40"/>
                <p:cNvSpPr/>
                <p:nvPr/>
              </p:nvSpPr>
              <p:spPr bwMode="auto">
                <a:xfrm>
                  <a:off x="3114452" y="235785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2" name="Multidocument 41"/>
                <p:cNvSpPr/>
                <p:nvPr/>
              </p:nvSpPr>
              <p:spPr bwMode="auto">
                <a:xfrm>
                  <a:off x="3762524" y="235785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3" name="Multidocument 42"/>
                <p:cNvSpPr/>
                <p:nvPr/>
              </p:nvSpPr>
              <p:spPr bwMode="auto">
                <a:xfrm>
                  <a:off x="4338588" y="235785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" name="Multidocument 43"/>
                <p:cNvSpPr/>
                <p:nvPr/>
              </p:nvSpPr>
              <p:spPr bwMode="auto">
                <a:xfrm>
                  <a:off x="4986660" y="235785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" name="Multidocument 44"/>
                <p:cNvSpPr/>
                <p:nvPr/>
              </p:nvSpPr>
              <p:spPr bwMode="auto">
                <a:xfrm>
                  <a:off x="5562724" y="235785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6" name="Multidocument 45"/>
                <p:cNvSpPr/>
                <p:nvPr/>
              </p:nvSpPr>
              <p:spPr bwMode="auto">
                <a:xfrm>
                  <a:off x="6570836" y="1637779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" name="Multidocument 46"/>
                <p:cNvSpPr/>
                <p:nvPr/>
              </p:nvSpPr>
              <p:spPr bwMode="auto">
                <a:xfrm>
                  <a:off x="6570836" y="2501875"/>
                  <a:ext cx="432048" cy="648072"/>
                </a:xfrm>
                <a:prstGeom prst="flowChartMultidocumen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cxnSp>
          <p:nvCxnSpPr>
            <p:cNvPr id="48" name="Connecteur en angle 47"/>
            <p:cNvCxnSpPr>
              <a:stCxn id="10" idx="3"/>
              <a:endCxn id="17" idx="1"/>
            </p:cNvCxnSpPr>
            <p:nvPr/>
          </p:nvCxnSpPr>
          <p:spPr bwMode="auto">
            <a:xfrm>
              <a:off x="2590747" y="3891614"/>
              <a:ext cx="595712" cy="191863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9" name="Émoticône 15"/>
            <p:cNvSpPr/>
            <p:nvPr/>
          </p:nvSpPr>
          <p:spPr bwMode="auto">
            <a:xfrm>
              <a:off x="486718" y="2067252"/>
              <a:ext cx="827534" cy="934158"/>
            </a:xfrm>
            <a:prstGeom prst="smileyFace">
              <a:avLst>
                <a:gd name="adj" fmla="val 4653"/>
              </a:avLst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89986" tIns="46793" rIns="89986" bIns="4679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" name="Émoticône 15"/>
            <p:cNvSpPr/>
            <p:nvPr/>
          </p:nvSpPr>
          <p:spPr bwMode="auto">
            <a:xfrm>
              <a:off x="9477831" y="2167765"/>
              <a:ext cx="827535" cy="934158"/>
            </a:xfrm>
            <a:prstGeom prst="smileyFace">
              <a:avLst>
                <a:gd name="adj" fmla="val 4653"/>
              </a:avLst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89986" tIns="46793" rIns="89986" bIns="4679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Bulle rectangulaire à coins arrondis 50"/>
            <p:cNvSpPr/>
            <p:nvPr/>
          </p:nvSpPr>
          <p:spPr bwMode="auto">
            <a:xfrm>
              <a:off x="8964884" y="3109868"/>
              <a:ext cx="1728192" cy="1549672"/>
            </a:xfrm>
            <a:prstGeom prst="wedgeRoundRectCallout">
              <a:avLst>
                <a:gd name="adj1" fmla="val -12041"/>
                <a:gd name="adj2" fmla="val -61919"/>
                <a:gd name="adj3" fmla="val 16667"/>
              </a:avLst>
            </a:prstGeom>
            <a:solidFill>
              <a:srgbClr val="FFBFBF"/>
            </a:solidFill>
            <a:ln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rPr>
                <a:t>Hangout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dirty="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Arial" charset="0"/>
                </a:rPr>
                <a:t>d</a:t>
              </a:r>
              <a:r>
                <a:rPr lang="fr-FR" sz="1600" dirty="0" smtClean="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Arial" charset="0"/>
                </a:rPr>
                <a:t>iffusé en direct sur </a:t>
              </a:r>
              <a:r>
                <a:rPr lang="fr-FR" sz="1600" dirty="0" err="1" smtClean="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Arial" charset="0"/>
                </a:rPr>
                <a:t>Youtube</a:t>
              </a:r>
              <a:endPara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" name="Bulle rectangulaire à coins arrondis 51"/>
            <p:cNvSpPr/>
            <p:nvPr/>
          </p:nvSpPr>
          <p:spPr bwMode="auto">
            <a:xfrm>
              <a:off x="7465823" y="4479019"/>
              <a:ext cx="2355049" cy="1852232"/>
            </a:xfrm>
            <a:prstGeom prst="wedgeRoundRectCallout">
              <a:avLst>
                <a:gd name="adj1" fmla="val -42862"/>
                <a:gd name="adj2" fmla="val -15832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rPr>
                <a:t>Forum </a:t>
              </a:r>
              <a:r>
                <a:rPr kumimoji="0" lang="fr-F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0"/>
                  <a:cs typeface="Arial" charset="0"/>
                </a:rPr>
                <a:t>de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dirty="0" smtClean="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Arial" charset="0"/>
                </a:rPr>
                <a:t>Discussion </a:t>
              </a:r>
              <a:r>
                <a:rPr lang="fr-FR" sz="1800" dirty="0" smtClean="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Arial" charset="0"/>
                </a:rPr>
                <a:t>animé par les participants</a:t>
              </a:r>
              <a:endParaRPr lang="fr-FR" sz="1800" dirty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7465359" y="1546138"/>
              <a:ext cx="2395962" cy="602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/>
                <a:t>Animation</a:t>
              </a:r>
            </a:p>
          </p:txBody>
        </p:sp>
      </p:grpSp>
      <p:sp>
        <p:nvSpPr>
          <p:cNvPr id="58" name="Forme libre 57"/>
          <p:cNvSpPr/>
          <p:nvPr/>
        </p:nvSpPr>
        <p:spPr>
          <a:xfrm>
            <a:off x="-269563" y="3640667"/>
            <a:ext cx="9430739" cy="3018753"/>
          </a:xfrm>
          <a:custGeom>
            <a:avLst/>
            <a:gdLst>
              <a:gd name="connsiteX0" fmla="*/ 811430 w 9430739"/>
              <a:gd name="connsiteY0" fmla="*/ 0 h 3018753"/>
              <a:gd name="connsiteX1" fmla="*/ 8871696 w 9430739"/>
              <a:gd name="connsiteY1" fmla="*/ 2794000 h 3018753"/>
              <a:gd name="connsiteX2" fmla="*/ 8753163 w 9430739"/>
              <a:gd name="connsiteY2" fmla="*/ 2844800 h 3018753"/>
              <a:gd name="connsiteX3" fmla="*/ 625163 w 9430739"/>
              <a:gd name="connsiteY3" fmla="*/ 1456266 h 3018753"/>
              <a:gd name="connsiteX4" fmla="*/ 557430 w 9430739"/>
              <a:gd name="connsiteY4" fmla="*/ 457200 h 301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0739" h="3018753">
                <a:moveTo>
                  <a:pt x="811430" y="0"/>
                </a:moveTo>
                <a:lnTo>
                  <a:pt x="8871696" y="2794000"/>
                </a:lnTo>
                <a:cubicBezTo>
                  <a:pt x="10195318" y="3268133"/>
                  <a:pt x="8753163" y="2844800"/>
                  <a:pt x="8753163" y="2844800"/>
                </a:cubicBezTo>
                <a:cubicBezTo>
                  <a:pt x="7378741" y="2621844"/>
                  <a:pt x="1991118" y="1854199"/>
                  <a:pt x="625163" y="1456266"/>
                </a:cubicBezTo>
                <a:cubicBezTo>
                  <a:pt x="-740792" y="1058333"/>
                  <a:pt x="557430" y="457200"/>
                  <a:pt x="557430" y="457200"/>
                </a:cubicBezTo>
              </a:path>
            </a:pathLst>
          </a:custGeom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80" name="Arc 79"/>
          <p:cNvSpPr/>
          <p:nvPr/>
        </p:nvSpPr>
        <p:spPr bwMode="auto">
          <a:xfrm rot="10596058">
            <a:off x="223446" y="2884102"/>
            <a:ext cx="8836056" cy="3569718"/>
          </a:xfrm>
          <a:prstGeom prst="arc">
            <a:avLst>
              <a:gd name="adj1" fmla="val 11102787"/>
              <a:gd name="adj2" fmla="val 724111"/>
            </a:avLst>
          </a:prstGeom>
          <a:solidFill>
            <a:schemeClr val="bg1">
              <a:alpha val="0"/>
            </a:schemeClr>
          </a:solidFill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Gonon, D2N, Cnam</a:t>
            </a:r>
            <a:endParaRPr lang="fr-FR"/>
          </a:p>
        </p:txBody>
      </p:sp>
      <p:sp>
        <p:nvSpPr>
          <p:cNvPr id="55" name="Explosion 2 54"/>
          <p:cNvSpPr/>
          <p:nvPr/>
        </p:nvSpPr>
        <p:spPr bwMode="auto">
          <a:xfrm>
            <a:off x="6300580" y="4364455"/>
            <a:ext cx="914400" cy="914400"/>
          </a:xfrm>
          <a:prstGeom prst="irregularSeal2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56" name="Flèche courbée vers la droite 55"/>
          <p:cNvSpPr/>
          <p:nvPr/>
        </p:nvSpPr>
        <p:spPr bwMode="auto">
          <a:xfrm rot="12733419" flipH="1">
            <a:off x="6468067" y="2942754"/>
            <a:ext cx="828549" cy="1286720"/>
          </a:xfrm>
          <a:prstGeom prst="curvedRightArrow">
            <a:avLst>
              <a:gd name="adj1" fmla="val 25000"/>
              <a:gd name="adj2" fmla="val 50000"/>
              <a:gd name="adj3" fmla="val 3263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88559" y="1434962"/>
            <a:ext cx="219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Conception</a:t>
            </a:r>
            <a:endParaRPr lang="fr-FR" sz="2800" dirty="0"/>
          </a:p>
        </p:txBody>
      </p:sp>
      <p:sp>
        <p:nvSpPr>
          <p:cNvPr id="60" name="ZoneTexte 59"/>
          <p:cNvSpPr txBox="1"/>
          <p:nvPr/>
        </p:nvSpPr>
        <p:spPr>
          <a:xfrm>
            <a:off x="3491457" y="1629057"/>
            <a:ext cx="214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Réalisation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3484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75" y="394745"/>
            <a:ext cx="7816494" cy="1131887"/>
          </a:xfrm>
        </p:spPr>
        <p:txBody>
          <a:bodyPr/>
          <a:lstStyle/>
          <a:p>
            <a:r>
              <a:rPr lang="fr-FR" sz="3600" dirty="0" smtClean="0"/>
              <a:t>Réalisation : enregistrement </a:t>
            </a:r>
            <a:r>
              <a:rPr lang="fr-FR" sz="3600" dirty="0"/>
              <a:t>des vidéos du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AE71-0037-CF4D-9C75-D1062E5F14D0}" type="slidenum">
              <a:rPr lang="fr-FR"/>
              <a:pPr/>
              <a:t>6</a:t>
            </a:fld>
            <a:endParaRPr lang="fr-FR"/>
          </a:p>
        </p:txBody>
      </p:sp>
      <p:grpSp>
        <p:nvGrpSpPr>
          <p:cNvPr id="23" name="Grouper 22"/>
          <p:cNvGrpSpPr/>
          <p:nvPr/>
        </p:nvGrpSpPr>
        <p:grpSpPr>
          <a:xfrm>
            <a:off x="43489" y="1834676"/>
            <a:ext cx="9001101" cy="4055469"/>
            <a:chOff x="21071" y="786194"/>
            <a:chExt cx="10701890" cy="4573856"/>
          </a:xfrm>
        </p:grpSpPr>
        <p:pic>
          <p:nvPicPr>
            <p:cNvPr id="7" name="Espace réservé du contenu 4" descr="32983_A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547" r="-12547"/>
            <a:stretch>
              <a:fillRect/>
            </a:stretch>
          </p:blipFill>
          <p:spPr bwMode="auto">
            <a:xfrm>
              <a:off x="1226864" y="786194"/>
              <a:ext cx="8568952" cy="4557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grpSp>
          <p:nvGrpSpPr>
            <p:cNvPr id="8" name="Grouper 7"/>
            <p:cNvGrpSpPr/>
            <p:nvPr/>
          </p:nvGrpSpPr>
          <p:grpSpPr>
            <a:xfrm>
              <a:off x="162124" y="2407139"/>
              <a:ext cx="3312368" cy="1390880"/>
              <a:chOff x="162124" y="2407139"/>
              <a:chExt cx="3312368" cy="1390880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162124" y="2407139"/>
                <a:ext cx="1471849" cy="1353759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600"/>
                  <a:t>Recopie </a:t>
                </a:r>
                <a:r>
                  <a:rPr lang="fr-FR" sz="1400"/>
                  <a:t>de l’écran sur</a:t>
                </a:r>
              </a:p>
              <a:p>
                <a:r>
                  <a:rPr lang="fr-FR" sz="1400"/>
                  <a:t>la tablette graphique</a:t>
                </a:r>
              </a:p>
            </p:txBody>
          </p:sp>
          <p:cxnSp>
            <p:nvCxnSpPr>
              <p:cNvPr id="10" name="Connecteur droit avec flèche 9"/>
              <p:cNvCxnSpPr>
                <a:stCxn id="9" idx="3"/>
              </p:cNvCxnSpPr>
              <p:nvPr/>
            </p:nvCxnSpPr>
            <p:spPr bwMode="auto">
              <a:xfrm>
                <a:off x="1633973" y="3084018"/>
                <a:ext cx="1840519" cy="714001"/>
              </a:xfrm>
              <a:prstGeom prst="straightConnector1">
                <a:avLst/>
              </a:prstGeom>
              <a:solidFill>
                <a:schemeClr val="bg1">
                  <a:alpha val="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er 10"/>
            <p:cNvGrpSpPr/>
            <p:nvPr/>
          </p:nvGrpSpPr>
          <p:grpSpPr>
            <a:xfrm>
              <a:off x="21071" y="3798019"/>
              <a:ext cx="4605549" cy="1562031"/>
              <a:chOff x="21071" y="3798019"/>
              <a:chExt cx="4605549" cy="1562031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21071" y="3798019"/>
                <a:ext cx="2030252" cy="15620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/>
                  <a:t>Enregistrement</a:t>
                </a:r>
              </a:p>
              <a:p>
                <a:r>
                  <a:rPr lang="fr-FR" sz="1400"/>
                  <a:t>de l’écran du </a:t>
                </a:r>
              </a:p>
              <a:p>
                <a:r>
                  <a:rPr lang="fr-FR" sz="1400"/>
                  <a:t>(ou des) PC, </a:t>
                </a:r>
              </a:p>
              <a:p>
                <a:r>
                  <a:rPr lang="fr-FR" sz="1400"/>
                  <a:t>hors champ</a:t>
                </a:r>
              </a:p>
              <a:p>
                <a:r>
                  <a:rPr lang="fr-FR" sz="1400"/>
                  <a:t>qui sert d’écran </a:t>
                </a:r>
              </a:p>
              <a:p>
                <a:r>
                  <a:rPr lang="fr-FR" sz="1400"/>
                  <a:t>de contrôle</a:t>
                </a:r>
              </a:p>
            </p:txBody>
          </p:sp>
          <p:cxnSp>
            <p:nvCxnSpPr>
              <p:cNvPr id="13" name="Connecteur droit avec flèche 12"/>
              <p:cNvCxnSpPr>
                <a:stCxn id="12" idx="3"/>
              </p:cNvCxnSpPr>
              <p:nvPr/>
            </p:nvCxnSpPr>
            <p:spPr bwMode="auto">
              <a:xfrm>
                <a:off x="2051323" y="4579035"/>
                <a:ext cx="2575297" cy="155088"/>
              </a:xfrm>
              <a:prstGeom prst="straightConnector1">
                <a:avLst/>
              </a:prstGeom>
              <a:solidFill>
                <a:schemeClr val="bg1">
                  <a:alpha val="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ouper 13"/>
            <p:cNvGrpSpPr/>
            <p:nvPr/>
          </p:nvGrpSpPr>
          <p:grpSpPr>
            <a:xfrm>
              <a:off x="234132" y="1709787"/>
              <a:ext cx="3240360" cy="1777471"/>
              <a:chOff x="234132" y="1709787"/>
              <a:chExt cx="3240360" cy="1777471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234132" y="1709787"/>
                <a:ext cx="1651661" cy="3471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Micro </a:t>
                </a:r>
                <a:r>
                  <a:rPr lang="fr-FR" sz="1400" dirty="0" smtClean="0"/>
                  <a:t>cravate</a:t>
                </a:r>
                <a:endParaRPr lang="fr-FR" sz="1400" dirty="0"/>
              </a:p>
            </p:txBody>
          </p:sp>
          <p:cxnSp>
            <p:nvCxnSpPr>
              <p:cNvPr id="16" name="Connecteur droit avec flèche 15"/>
              <p:cNvCxnSpPr>
                <a:stCxn id="15" idx="3"/>
              </p:cNvCxnSpPr>
              <p:nvPr/>
            </p:nvCxnSpPr>
            <p:spPr bwMode="auto">
              <a:xfrm>
                <a:off x="1885793" y="1883347"/>
                <a:ext cx="1588699" cy="1603911"/>
              </a:xfrm>
              <a:prstGeom prst="straightConnector1">
                <a:avLst/>
              </a:prstGeom>
              <a:solidFill>
                <a:schemeClr val="bg1">
                  <a:alpha val="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er 19"/>
            <p:cNvGrpSpPr/>
            <p:nvPr/>
          </p:nvGrpSpPr>
          <p:grpSpPr>
            <a:xfrm>
              <a:off x="7218908" y="4374083"/>
              <a:ext cx="3504053" cy="734116"/>
              <a:chOff x="7218908" y="4374083"/>
              <a:chExt cx="3504053" cy="734116"/>
            </a:xfrm>
          </p:grpSpPr>
          <p:sp>
            <p:nvSpPr>
              <p:cNvPr id="21" name="ZoneTexte 20"/>
              <p:cNvSpPr txBox="1"/>
              <p:nvPr/>
            </p:nvSpPr>
            <p:spPr>
              <a:xfrm>
                <a:off x="8974367" y="4518099"/>
                <a:ext cx="1748594" cy="5901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/>
                  <a:t>Deux caméras</a:t>
                </a:r>
              </a:p>
              <a:p>
                <a:r>
                  <a:rPr lang="fr-FR" sz="1400"/>
                  <a:t>ou plus</a:t>
                </a:r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 bwMode="auto">
              <a:xfrm flipH="1" flipV="1">
                <a:off x="7218908" y="4374083"/>
                <a:ext cx="1944216" cy="432048"/>
              </a:xfrm>
              <a:prstGeom prst="straightConnector1">
                <a:avLst/>
              </a:prstGeom>
              <a:solidFill>
                <a:schemeClr val="bg1">
                  <a:alpha val="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Gonon, D2N, Cnam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45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3265" y="6402261"/>
            <a:ext cx="929653" cy="404940"/>
          </a:xfrm>
        </p:spPr>
        <p:txBody>
          <a:bodyPr/>
          <a:lstStyle/>
          <a:p>
            <a:fld id="{2564AE71-0037-CF4D-9C75-D1062E5F14D0}" type="slidenum">
              <a:rPr lang="fr-FR"/>
              <a:pPr/>
              <a:t>7</a:t>
            </a:fld>
            <a:endParaRPr lang="fr-FR"/>
          </a:p>
        </p:txBody>
      </p:sp>
      <p:pic>
        <p:nvPicPr>
          <p:cNvPr id="24" name="Image 23" descr="ecran-fontane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33"/>
            <a:ext cx="9144000" cy="6105350"/>
          </a:xfrm>
          <a:prstGeom prst="rect">
            <a:avLst/>
          </a:prstGeom>
        </p:spPr>
      </p:pic>
      <p:pic>
        <p:nvPicPr>
          <p:cNvPr id="26" name="Image 25" descr="ecran-dab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22775"/>
          </a:xfrm>
          <a:prstGeom prst="rect">
            <a:avLst/>
          </a:prstGeom>
        </p:spPr>
      </p:pic>
      <p:pic>
        <p:nvPicPr>
          <p:cNvPr id="27" name="Image 26" descr="ecran-cecile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" y="406400"/>
            <a:ext cx="9012960" cy="6114639"/>
          </a:xfrm>
          <a:prstGeom prst="rect">
            <a:avLst/>
          </a:prstGeom>
        </p:spPr>
      </p:pic>
      <p:pic>
        <p:nvPicPr>
          <p:cNvPr id="28" name="Image 27" descr="ecran-cubau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525"/>
            <a:ext cx="8748464" cy="6054040"/>
          </a:xfrm>
          <a:prstGeom prst="rect">
            <a:avLst/>
          </a:prstGeom>
        </p:spPr>
      </p:pic>
      <p:sp>
        <p:nvSpPr>
          <p:cNvPr id="29" name="Flèche vers la droite 28"/>
          <p:cNvSpPr/>
          <p:nvPr/>
        </p:nvSpPr>
        <p:spPr bwMode="auto">
          <a:xfrm>
            <a:off x="43488" y="4978400"/>
            <a:ext cx="464512" cy="423333"/>
          </a:xfrm>
          <a:prstGeom prst="rightArrow">
            <a:avLst/>
          </a:prstGeom>
          <a:solidFill>
            <a:srgbClr val="FFFF00"/>
          </a:solidFill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0" name="Flèche vers la droite 29"/>
          <p:cNvSpPr/>
          <p:nvPr/>
        </p:nvSpPr>
        <p:spPr bwMode="auto">
          <a:xfrm rot="19692832">
            <a:off x="3413221" y="2218270"/>
            <a:ext cx="532246" cy="437595"/>
          </a:xfrm>
          <a:prstGeom prst="rightArrow">
            <a:avLst/>
          </a:prstGeom>
          <a:solidFill>
            <a:srgbClr val="FFFF00"/>
          </a:solidFill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1" name="Flèche vers la droite 30"/>
          <p:cNvSpPr/>
          <p:nvPr/>
        </p:nvSpPr>
        <p:spPr bwMode="auto">
          <a:xfrm rot="2728684" flipH="1" flipV="1">
            <a:off x="6625914" y="2286006"/>
            <a:ext cx="557004" cy="440267"/>
          </a:xfrm>
          <a:prstGeom prst="rightArrow">
            <a:avLst/>
          </a:prstGeom>
          <a:solidFill>
            <a:srgbClr val="FFFF00"/>
          </a:solidFill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Arial" charset="0"/>
            </a:endParaRPr>
          </a:p>
        </p:txBody>
      </p:sp>
      <p:grpSp>
        <p:nvGrpSpPr>
          <p:cNvPr id="32" name="Grouper 31"/>
          <p:cNvGrpSpPr/>
          <p:nvPr/>
        </p:nvGrpSpPr>
        <p:grpSpPr>
          <a:xfrm>
            <a:off x="5706537" y="3996268"/>
            <a:ext cx="2543477" cy="2118691"/>
            <a:chOff x="5187745" y="2990168"/>
            <a:chExt cx="3956255" cy="3888827"/>
          </a:xfrm>
          <a:solidFill>
            <a:schemeClr val="bg1">
              <a:lumMod val="85000"/>
            </a:schemeClr>
          </a:solidFill>
        </p:grpSpPr>
        <p:sp>
          <p:nvSpPr>
            <p:cNvPr id="33" name="Organigramme : Terminateur 14"/>
            <p:cNvSpPr/>
            <p:nvPr/>
          </p:nvSpPr>
          <p:spPr bwMode="auto">
            <a:xfrm>
              <a:off x="6296089" y="4257616"/>
              <a:ext cx="2462981" cy="2621379"/>
            </a:xfrm>
            <a:prstGeom prst="flowChartTerminator">
              <a:avLst/>
            </a:prstGeom>
            <a:grpFill/>
            <a:ln>
              <a:solidFill>
                <a:srgbClr val="FFFF00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89986" tIns="46793" rIns="89986" bIns="4679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" name="Émoticône 15"/>
            <p:cNvSpPr/>
            <p:nvPr/>
          </p:nvSpPr>
          <p:spPr bwMode="auto">
            <a:xfrm>
              <a:off x="7023048" y="2990168"/>
              <a:ext cx="1132208" cy="1478569"/>
            </a:xfrm>
            <a:prstGeom prst="smileyFace">
              <a:avLst>
                <a:gd name="adj" fmla="val 4653"/>
              </a:avLst>
            </a:prstGeom>
            <a:grpFill/>
            <a:ln>
              <a:solidFill>
                <a:srgbClr val="FFFF00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89986" tIns="46793" rIns="89986" bIns="4679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87745" y="6475469"/>
              <a:ext cx="3956255" cy="403526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89986" tIns="46793" rIns="89986" bIns="46793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Gonon, D2N, Cnam</a:t>
            </a:r>
            <a:endParaRPr lang="fr-FR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22130" y="109589"/>
            <a:ext cx="7880804" cy="464019"/>
          </a:xfrm>
        </p:spPr>
        <p:txBody>
          <a:bodyPr/>
          <a:lstStyle/>
          <a:p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dirty="0" smtClean="0"/>
              <a:t>Réalisation : </a:t>
            </a:r>
            <a:r>
              <a:rPr lang="fr-FR" sz="3600" dirty="0"/>
              <a:t>s</a:t>
            </a:r>
            <a:r>
              <a:rPr lang="fr-FR" sz="3600" dirty="0" smtClean="0"/>
              <a:t>ur </a:t>
            </a:r>
            <a:r>
              <a:rPr lang="fr-FR" sz="3600" dirty="0"/>
              <a:t>la plateforme </a:t>
            </a:r>
            <a:r>
              <a:rPr lang="fr-FR" sz="3600" dirty="0" smtClean="0"/>
              <a:t>FUN </a:t>
            </a:r>
            <a:r>
              <a:rPr lang="fr-FR" sz="3600" dirty="0" err="1" smtClean="0"/>
              <a:t>Edx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2743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975" y="1468493"/>
            <a:ext cx="8671454" cy="4811759"/>
          </a:xfrm>
        </p:spPr>
        <p:txBody>
          <a:bodyPr/>
          <a:lstStyle/>
          <a:p>
            <a:r>
              <a:rPr lang="fr-FR" b="1" dirty="0"/>
              <a:t>50000 inscrits aux 4 premiers MOOC du Cnam</a:t>
            </a:r>
            <a:r>
              <a:rPr lang="fr-FR" dirty="0"/>
              <a:t> :</a:t>
            </a:r>
          </a:p>
          <a:p>
            <a:pPr lvl="1"/>
            <a:r>
              <a:rPr lang="fr-FR" dirty="0" smtClean="0"/>
              <a:t>Du Manager au Leader : 35000</a:t>
            </a:r>
          </a:p>
          <a:p>
            <a:pPr lvl="1"/>
            <a:r>
              <a:rPr lang="fr-FR" dirty="0" smtClean="0"/>
              <a:t>Santé au travail : 6000 </a:t>
            </a:r>
          </a:p>
          <a:p>
            <a:pPr lvl="1"/>
            <a:r>
              <a:rPr lang="fr-FR" dirty="0" smtClean="0"/>
              <a:t>Introduction aux médias interactifs : 6000 </a:t>
            </a:r>
          </a:p>
          <a:p>
            <a:pPr lvl="1"/>
            <a:r>
              <a:rPr lang="fr-FR" dirty="0" smtClean="0"/>
              <a:t>Epidémiologie :  3000</a:t>
            </a:r>
            <a:endParaRPr lang="fr-FR" dirty="0"/>
          </a:p>
          <a:p>
            <a:r>
              <a:rPr lang="fr-FR" b="1" dirty="0" smtClean="0"/>
              <a:t>216 000 </a:t>
            </a:r>
            <a:r>
              <a:rPr lang="fr-FR" b="1" dirty="0"/>
              <a:t>inscrits à des </a:t>
            </a:r>
            <a:r>
              <a:rPr lang="fr-FR" b="1" dirty="0" smtClean="0"/>
              <a:t>MOOC</a:t>
            </a:r>
            <a:r>
              <a:rPr lang="fr-FR" dirty="0" smtClean="0"/>
              <a:t> pour </a:t>
            </a:r>
            <a:r>
              <a:rPr lang="fr-FR" b="1" dirty="0" smtClean="0"/>
              <a:t>115 000 </a:t>
            </a:r>
            <a:r>
              <a:rPr lang="fr-FR" b="1" dirty="0"/>
              <a:t>inscrits </a:t>
            </a:r>
            <a:r>
              <a:rPr lang="fr-FR" dirty="0" smtClean="0"/>
              <a:t>avec </a:t>
            </a:r>
            <a:r>
              <a:rPr lang="fr-FR" dirty="0"/>
              <a:t>un compte </a:t>
            </a:r>
            <a:r>
              <a:rPr lang="fr-FR" b="1" dirty="0" smtClean="0"/>
              <a:t>FUN</a:t>
            </a:r>
            <a:r>
              <a:rPr lang="fr-FR" dirty="0" smtClean="0"/>
              <a:t>. </a:t>
            </a:r>
            <a:endParaRPr lang="fr-FR" dirty="0"/>
          </a:p>
          <a:p>
            <a:r>
              <a:rPr lang="fr-FR" dirty="0" smtClean="0"/>
              <a:t>En moyenne : 80 à 85% inscrits de France métropolitaine, mais 53% seulement pour l’épidémiologie (10% au Cameroun…)</a:t>
            </a:r>
          </a:p>
          <a:p>
            <a:r>
              <a:rPr lang="fr-FR" dirty="0" smtClean="0"/>
              <a:t>Tranches d’âge : 26% de 35 à 44, 35% de 45 à 54, 32% de 55 à 64</a:t>
            </a:r>
          </a:p>
          <a:p>
            <a:r>
              <a:rPr lang="fr-FR" dirty="0" smtClean="0"/>
              <a:t>Durée d’écoute moyenne 8mn, 25 à 45% depuis un mobile.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Gonon, D2N, Cnam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AE71-0037-CF4D-9C75-D1062E5F14D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94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OOC_Cnam_pied_page_rouge2">
  <a:themeElements>
    <a:clrScheme name="Personnalisée 3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1B64B1"/>
      </a:hlink>
      <a:folHlink>
        <a:srgbClr val="00B0F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ppt charte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charte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charte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charte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charte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charte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charte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Theme2.thmx</Template>
  <TotalTime>10752</TotalTime>
  <Words>1001</Words>
  <Application>Microsoft Macintosh PowerPoint</Application>
  <PresentationFormat>Présentation à l'écran (4:3)</PresentationFormat>
  <Paragraphs>161</Paragraphs>
  <Slides>11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Theme_MOOC_Cnam_pied_page_rouge2</vt:lpstr>
      <vt:lpstr>Les MOOC du Cnam  </vt:lpstr>
      <vt:lpstr>Le Cnam</vt:lpstr>
      <vt:lpstr>Les MOOC </vt:lpstr>
      <vt:lpstr>FOD vs MOOC</vt:lpstr>
      <vt:lpstr>Alors, pourquoi des MOOC ? </vt:lpstr>
      <vt:lpstr>L’enseignant : de la conception au suivi soutenu par une équipe</vt:lpstr>
      <vt:lpstr>Réalisation : enregistrement des vidéos du cours</vt:lpstr>
      <vt:lpstr> Réalisation : sur la plateforme FUN Edx </vt:lpstr>
      <vt:lpstr>Quelques données</vt:lpstr>
      <vt:lpstr>Premiers enseignements</vt:lpstr>
      <vt:lpstr>Présentation PowerPoint</vt:lpstr>
    </vt:vector>
  </TitlesOfParts>
  <Company>CNAM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 :  implication  des enseignants, l'exemple du Cnam sur la plate-forme FUN</dc:title>
  <dc:creator>Isabelle GONON</dc:creator>
  <cp:lastModifiedBy>Isabelle GONON</cp:lastModifiedBy>
  <cp:revision>241</cp:revision>
  <dcterms:created xsi:type="dcterms:W3CDTF">2014-01-30T10:58:28Z</dcterms:created>
  <dcterms:modified xsi:type="dcterms:W3CDTF">2014-03-19T07:16:23Z</dcterms:modified>
</cp:coreProperties>
</file>