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3" r:id="rId9"/>
    <p:sldId id="269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12/03/2014</a:t>
            </a:fld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12/03/2014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12/03/2014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12/03/2014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12/03/2014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12/03/2014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12/03/2014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rmetu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12/03/2014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12/03/2014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12/03/2014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12/03/2014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12/03/2014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12/03/2014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12/03/2014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12/03/2014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309A6D-C09C-4548-B29A-6CF363A7E532}" type="datetimeFigureOut">
              <a:rPr lang="fr-FR" smtClean="0"/>
              <a:t>12/03/2014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572000" y="6592267"/>
            <a:ext cx="4545261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BE" dirty="0" smtClean="0"/>
              <a:t>Laurent FRECON 19/03/2014</a:t>
            </a:r>
            <a:endParaRPr lang="fr-BE" dirty="0"/>
          </a:p>
        </p:txBody>
      </p:sp>
      <p:pic>
        <p:nvPicPr>
          <p:cNvPr id="8" name="Image 7" descr="logo_creps-paca_900.jpg"/>
          <p:cNvPicPr>
            <a:picLocks noChangeAspect="1"/>
          </p:cNvPicPr>
          <p:nvPr userDrawn="1"/>
        </p:nvPicPr>
        <p:blipFill>
          <a:blip r:embed="rId18" cstate="print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189" b="100000" l="0" r="100000">
                        <a14:foregroundMark x1="18000" y1="51607" x2="18000" y2="51607"/>
                        <a14:foregroundMark x1="17778" y1="48393" x2="17778" y2="48393"/>
                        <a14:foregroundMark x1="28333" y1="52363" x2="28333" y2="52363"/>
                        <a14:foregroundMark x1="50667" y1="51607" x2="50667" y2="51607"/>
                        <a14:foregroundMark x1="13000" y1="44802" x2="12778" y2="59168"/>
                        <a14:foregroundMark x1="13444" y1="44802" x2="19556" y2="45558"/>
                        <a14:foregroundMark x1="27000" y1="44802" x2="23444" y2="58412"/>
                        <a14:foregroundMark x1="27444" y1="44802" x2="31667" y2="57656"/>
                        <a14:foregroundMark x1="41889" y1="45558" x2="35667" y2="45180"/>
                        <a14:foregroundMark x1="34556" y1="47070" x2="34556" y2="58412"/>
                        <a14:foregroundMark x1="35778" y1="58412" x2="42556" y2="58412"/>
                        <a14:foregroundMark x1="50222" y1="44802" x2="46333" y2="59168"/>
                        <a14:foregroundMark x1="51111" y1="45936" x2="54444" y2="5879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021288"/>
            <a:ext cx="1040636" cy="6116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2060848"/>
            <a:ext cx="8568952" cy="3024336"/>
          </a:xfrm>
        </p:spPr>
        <p:txBody>
          <a:bodyPr>
            <a:normAutofit/>
          </a:bodyPr>
          <a:lstStyle/>
          <a:p>
            <a:r>
              <a:rPr lang="fr-FR" sz="4800" b="1" dirty="0" smtClean="0"/>
              <a:t>L’Enseignement à Distance:</a:t>
            </a:r>
            <a:br>
              <a:rPr lang="fr-FR" sz="4800" b="1" dirty="0" smtClean="0"/>
            </a:br>
            <a:r>
              <a:rPr lang="fr-FR" sz="4800" b="1" dirty="0" smtClean="0"/>
              <a:t/>
            </a:r>
            <a:br>
              <a:rPr lang="fr-FR" sz="4800" b="1" dirty="0" smtClean="0"/>
            </a:br>
            <a:r>
              <a:rPr lang="fr-FR" sz="4000" b="1" dirty="0" smtClean="0"/>
              <a:t>Une véritable opportunité pour le sportif de haut-niveau</a:t>
            </a:r>
            <a:endParaRPr lang="fr-FR" sz="4000" b="1" dirty="0"/>
          </a:p>
        </p:txBody>
      </p:sp>
      <p:sp>
        <p:nvSpPr>
          <p:cNvPr id="6" name="Rectangle 5"/>
          <p:cNvSpPr/>
          <p:nvPr/>
        </p:nvSpPr>
        <p:spPr>
          <a:xfrm>
            <a:off x="5292080" y="5949280"/>
            <a:ext cx="3960440" cy="98072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Capture d’écran 2014-03-10 à 22.15.3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949280"/>
            <a:ext cx="774700" cy="622300"/>
          </a:xfrm>
          <a:prstGeom prst="rect">
            <a:avLst/>
          </a:prstGeom>
        </p:spPr>
      </p:pic>
      <p:pic>
        <p:nvPicPr>
          <p:cNvPr id="8" name="Image 7" descr="logo_creps-paca_900.jpg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89" b="100000" l="0" r="100000">
                        <a14:foregroundMark x1="18000" y1="51607" x2="18000" y2="51607"/>
                        <a14:foregroundMark x1="17778" y1="48393" x2="17778" y2="48393"/>
                        <a14:foregroundMark x1="28333" y1="52363" x2="28333" y2="52363"/>
                        <a14:foregroundMark x1="50667" y1="51607" x2="50667" y2="51607"/>
                        <a14:foregroundMark x1="13000" y1="44802" x2="12778" y2="59168"/>
                        <a14:foregroundMark x1="13444" y1="44802" x2="19556" y2="45558"/>
                        <a14:foregroundMark x1="27000" y1="44802" x2="23444" y2="58412"/>
                        <a14:foregroundMark x1="27444" y1="44802" x2="31667" y2="57656"/>
                        <a14:foregroundMark x1="41889" y1="45558" x2="35667" y2="45180"/>
                        <a14:foregroundMark x1="34556" y1="47070" x2="34556" y2="58412"/>
                        <a14:foregroundMark x1="35778" y1="58412" x2="42556" y2="58412"/>
                        <a14:foregroundMark x1="50222" y1="44802" x2="46333" y2="59168"/>
                        <a14:foregroundMark x1="51111" y1="45936" x2="54444" y2="5879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32656"/>
            <a:ext cx="3430248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2553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Perspectives et axes de travail…avec la FIED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sz="2400" b="1" u="sng" dirty="0" smtClean="0"/>
              <a:t>Sur un plan administratif et pédagogique:</a:t>
            </a:r>
          </a:p>
          <a:p>
            <a:r>
              <a:rPr lang="fr-FR" sz="2400" b="1" dirty="0" smtClean="0"/>
              <a:t>Renforcer l’existant</a:t>
            </a:r>
          </a:p>
          <a:p>
            <a:r>
              <a:rPr lang="fr-FR" sz="2400" b="1" dirty="0" smtClean="0"/>
              <a:t>Comment apprendre à apprendre à distance (mise en place d’outils)</a:t>
            </a:r>
          </a:p>
          <a:p>
            <a:pPr marL="0" indent="0">
              <a:buNone/>
            </a:pPr>
            <a:r>
              <a:rPr lang="fr-FR" sz="2400" b="1" u="sng" dirty="0" smtClean="0"/>
              <a:t>Sur un plan stratégique:</a:t>
            </a:r>
          </a:p>
          <a:p>
            <a:pPr marL="0" indent="0">
              <a:buNone/>
            </a:pPr>
            <a:r>
              <a:rPr lang="fr-FR" sz="2400" b="1" dirty="0" smtClean="0"/>
              <a:t>Signature d’une nouvelle convention</a:t>
            </a:r>
          </a:p>
          <a:p>
            <a:pPr marL="0" indent="0">
              <a:buNone/>
            </a:pPr>
            <a:r>
              <a:rPr lang="fr-FR" sz="2400" b="1" dirty="0" smtClean="0"/>
              <a:t>Arriver à mettre en interrelation nos 2 ministères respectifs à propos de la prise en compte des SHN: examens délocalisés, rattrapage effectif d’épreuves n’ayant pu être effectuées… </a:t>
            </a:r>
          </a:p>
          <a:p>
            <a:pPr marL="0" indent="0">
              <a:buNone/>
            </a:pPr>
            <a:endParaRPr lang="fr-FR" sz="2400" b="1" dirty="0" smtClean="0"/>
          </a:p>
          <a:p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838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                        </a:t>
            </a:r>
            <a:r>
              <a:rPr lang="fr-FR" sz="3200" b="1" dirty="0" smtClean="0"/>
              <a:t>Merci de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193593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007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72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/>
              <a:t>Retour sur le partenariat FIED-CREPS PACA</a:t>
            </a:r>
            <a:br>
              <a:rPr lang="fr-FR" sz="4000" b="1" dirty="0" smtClean="0"/>
            </a:br>
            <a:r>
              <a:rPr lang="fr-FR" sz="2400" b="1" dirty="0" smtClean="0"/>
              <a:t>(en date du 18 janvier 2010)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16016" y="4324125"/>
            <a:ext cx="3816424" cy="2057203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/>
              <a:t>La volonté de la FIED de développer et de valoriser un EAD de qualité</a:t>
            </a:r>
            <a:endParaRPr lang="fr-FR" b="1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11560" y="4301480"/>
            <a:ext cx="3808040" cy="2079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" pitchFamily="2" charset="2"/>
              <a:buChar char="S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S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" pitchFamily="2" charset="2"/>
              <a:buChar char="S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S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" pitchFamily="2" charset="2"/>
              <a:buChar char="S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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Char char="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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Char char="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r-FR" b="1" dirty="0" smtClean="0"/>
              <a:t>La recherche d’un dispositif permettant au sportif de haut-niveau de ne plus quitter son(ses) lieu(x) d’entraînement(s)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683568" y="2492896"/>
            <a:ext cx="828092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" pitchFamily="2" charset="2"/>
              <a:buChar char="S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S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" pitchFamily="2" charset="2"/>
              <a:buChar char="S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S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" pitchFamily="2" charset="2"/>
              <a:buChar char="S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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Char char="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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Char char="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Quels en sont les fondements?</a:t>
            </a:r>
          </a:p>
        </p:txBody>
      </p:sp>
      <p:sp>
        <p:nvSpPr>
          <p:cNvPr id="6" name="Flèche vers le bas 5"/>
          <p:cNvSpPr/>
          <p:nvPr/>
        </p:nvSpPr>
        <p:spPr>
          <a:xfrm rot="1803170">
            <a:off x="3364741" y="3098984"/>
            <a:ext cx="398292" cy="1037040"/>
          </a:xfrm>
          <a:prstGeom prst="downArrow">
            <a:avLst>
              <a:gd name="adj1" fmla="val 40097"/>
              <a:gd name="adj2" fmla="val 8862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e bas 6"/>
          <p:cNvSpPr/>
          <p:nvPr/>
        </p:nvSpPr>
        <p:spPr>
          <a:xfrm rot="19811456">
            <a:off x="4982330" y="3107988"/>
            <a:ext cx="411528" cy="1029382"/>
          </a:xfrm>
          <a:prstGeom prst="downArrow">
            <a:avLst>
              <a:gd name="adj1" fmla="val 40097"/>
              <a:gd name="adj2" fmla="val 8862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57930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/>
              <a:t>Qui sommes nous?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CREPS: Centre de Ressources, d’Expertise et de Performance Sportives.</a:t>
            </a:r>
          </a:p>
          <a:p>
            <a:pPr marL="0" indent="0">
              <a:buNone/>
            </a:pPr>
            <a:r>
              <a:rPr lang="fr-FR" b="1" dirty="0"/>
              <a:t>-</a:t>
            </a:r>
            <a:r>
              <a:rPr lang="fr-FR" b="1" dirty="0" smtClean="0"/>
              <a:t>Les CREPS sont des établissements du MS et font dorénavant partie du réseau du Grand INSEP</a:t>
            </a:r>
          </a:p>
          <a:p>
            <a:pPr marL="0" indent="0">
              <a:buNone/>
            </a:pPr>
            <a:r>
              <a:rPr lang="fr-FR" b="1" dirty="0" smtClean="0"/>
              <a:t>-</a:t>
            </a:r>
            <a:r>
              <a:rPr lang="fr-FR" b="1" dirty="0"/>
              <a:t> </a:t>
            </a:r>
            <a:r>
              <a:rPr lang="fr-FR" b="1" dirty="0" smtClean="0"/>
              <a:t>L’objectif premier: accompagner le SHN et son encadrement à l’accomplissement de performances dans les compétitions de référence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88298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b="1" dirty="0" smtClean="0"/>
              <a:t>Qu’entend-on par accompagnement? 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Mise en place et suivi du PROJET de VIE du SHN:</a:t>
            </a:r>
          </a:p>
          <a:p>
            <a:pPr marL="0" indent="0">
              <a:buNone/>
            </a:pPr>
            <a:r>
              <a:rPr lang="fr-FR" b="1" dirty="0" smtClean="0"/>
              <a:t>- C’est l’élaboration du parcours de formation et d’insertion professionnelle construit AVEC et PAR le sportif</a:t>
            </a:r>
          </a:p>
          <a:p>
            <a:pPr marL="0" indent="0">
              <a:buNone/>
            </a:pPr>
            <a:r>
              <a:rPr lang="fr-FR" b="1" dirty="0" smtClean="0"/>
              <a:t>- Le SHN est maître de la conduite de son parcours: ce qui amène une individualisation de son parcours.</a:t>
            </a:r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254350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/>
              <a:t>Actuellement, comment cela se passe?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 smtClean="0"/>
              <a:t>En fonction des souhaits du SHN, recherche du cursus et de l’Université avec l’aide de la FIED.</a:t>
            </a:r>
          </a:p>
          <a:p>
            <a:r>
              <a:rPr lang="fr-FR" b="1" dirty="0" smtClean="0"/>
              <a:t>Inscription dans l’Université retenue</a:t>
            </a:r>
          </a:p>
          <a:p>
            <a:r>
              <a:rPr lang="fr-FR" b="1" dirty="0" smtClean="0"/>
              <a:t>Mise en place de l’accompagnement avec 3 niveaux de tutorat notamment</a:t>
            </a:r>
          </a:p>
          <a:p>
            <a:pPr marL="0" indent="0">
              <a:buNone/>
            </a:pPr>
            <a:r>
              <a:rPr lang="fr-FR" b="1" dirty="0" smtClean="0"/>
              <a:t>-1 tuteur ou aides à distance (Université d’accueil)</a:t>
            </a:r>
          </a:p>
          <a:p>
            <a:pPr marL="0" indent="0">
              <a:buNone/>
            </a:pPr>
            <a:r>
              <a:rPr lang="fr-FR" b="1" dirty="0" smtClean="0"/>
              <a:t>-1 tuteur en présentiel (matières principales)</a:t>
            </a:r>
          </a:p>
          <a:p>
            <a:pPr marL="0" indent="0">
              <a:buNone/>
            </a:pPr>
            <a:r>
              <a:rPr lang="fr-FR" b="1" dirty="0" smtClean="0"/>
              <a:t>-1 tuteur motivationnel</a:t>
            </a:r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9099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Inconvénients </a:t>
            </a:r>
            <a:br>
              <a:rPr lang="fr-FR" b="1" dirty="0" smtClean="0"/>
            </a:br>
            <a:r>
              <a:rPr lang="fr-FR" b="1" dirty="0" smtClean="0"/>
              <a:t>(ou difficultés à surmonter)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Risque d’isolement</a:t>
            </a:r>
          </a:p>
          <a:p>
            <a:endParaRPr lang="fr-FR" b="1" dirty="0" smtClean="0"/>
          </a:p>
          <a:p>
            <a:r>
              <a:rPr lang="fr-FR" b="1" dirty="0" smtClean="0"/>
              <a:t>Coûts engendrés par le tutorat</a:t>
            </a:r>
          </a:p>
          <a:p>
            <a:endParaRPr lang="fr-FR" b="1" dirty="0" smtClean="0"/>
          </a:p>
          <a:p>
            <a:r>
              <a:rPr lang="fr-FR" b="1" dirty="0" smtClean="0"/>
              <a:t>Capacité…ou non du SHN à être ou à tendre vers l’autonomie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611697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Avantages: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Répond pleinement aux exigences demandées par le haut-niveau</a:t>
            </a:r>
          </a:p>
          <a:p>
            <a:r>
              <a:rPr lang="fr-FR" b="1" dirty="0" smtClean="0"/>
              <a:t>Panel important de cursus proposés</a:t>
            </a:r>
          </a:p>
          <a:p>
            <a:r>
              <a:rPr lang="fr-FR" b="1" dirty="0" smtClean="0"/>
              <a:t>Liberté temporelle, liberté des lieux</a:t>
            </a:r>
          </a:p>
          <a:p>
            <a:r>
              <a:rPr lang="fr-FR" b="1" dirty="0" smtClean="0"/>
              <a:t>Les soutiens vers le SHN sont plus nombreux (individualisation supérieure)</a:t>
            </a:r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34837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Perspectives et axes de travail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Accompagner le SHN dans l’identification et la formulation du projet individuel de formation</a:t>
            </a:r>
          </a:p>
          <a:p>
            <a:endParaRPr lang="fr-FR" b="1" dirty="0" smtClean="0"/>
          </a:p>
          <a:p>
            <a:r>
              <a:rPr lang="fr-FR" b="1" dirty="0" smtClean="0"/>
              <a:t>Mise en place d’un contrat pédagogique</a:t>
            </a:r>
          </a:p>
          <a:p>
            <a:endParaRPr lang="fr-FR" b="1" dirty="0" smtClean="0"/>
          </a:p>
          <a:p>
            <a:r>
              <a:rPr lang="fr-FR" b="1" dirty="0" smtClean="0"/>
              <a:t>Renforcer le triple niveau de tutorat</a:t>
            </a:r>
          </a:p>
          <a:p>
            <a:endParaRPr lang="fr-FR" b="1" dirty="0" smtClean="0"/>
          </a:p>
          <a:p>
            <a:pPr marL="0" indent="0">
              <a:buNone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52357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Perspectives et axes de travail (suite)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/>
              <a:t>La RESPONSABILISATION du sportif face à ses choix et à leurs conséquences lors de la conception du plan d’action</a:t>
            </a:r>
          </a:p>
          <a:p>
            <a:endParaRPr lang="fr-FR" b="1" dirty="0" smtClean="0"/>
          </a:p>
          <a:p>
            <a:r>
              <a:rPr lang="fr-FR" b="1" dirty="0" smtClean="0"/>
              <a:t>L’AUTONOMISATION du sportif dans ses choix et dans la mise en œuvre de son plan d’action, à travers un accompagnement à la prise de décision</a:t>
            </a:r>
            <a:endParaRPr lang="fr-FR" b="1" dirty="0"/>
          </a:p>
          <a:p>
            <a:r>
              <a:rPr lang="fr-FR" sz="1600" b="1" dirty="0" smtClean="0"/>
              <a:t>(Référence: travaux de Véronique LESEUR)</a:t>
            </a:r>
          </a:p>
        </p:txBody>
      </p:sp>
    </p:spTree>
    <p:extLst>
      <p:ext uri="{BB962C8B-B14F-4D97-AF65-F5344CB8AC3E}">
        <p14:creationId xmlns:p14="http://schemas.microsoft.com/office/powerpoint/2010/main" val="3915701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èse">
  <a:themeElements>
    <a:clrScheme name="Genèse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ès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ès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Genèse.thmx</Template>
  <TotalTime>189</TotalTime>
  <Words>434</Words>
  <Application>Microsoft Office PowerPoint</Application>
  <PresentationFormat>Affichage à l'écran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Genèse</vt:lpstr>
      <vt:lpstr>L’Enseignement à Distance:  Une véritable opportunité pour le sportif de haut-niveau</vt:lpstr>
      <vt:lpstr>Retour sur le partenariat FIED-CREPS PACA (en date du 18 janvier 2010)</vt:lpstr>
      <vt:lpstr>Qui sommes nous?</vt:lpstr>
      <vt:lpstr>Qu’entend-on par accompagnement? </vt:lpstr>
      <vt:lpstr>Actuellement, comment cela se passe?</vt:lpstr>
      <vt:lpstr>Inconvénients  (ou difficultés à surmonter)</vt:lpstr>
      <vt:lpstr>Avantages:</vt:lpstr>
      <vt:lpstr>Perspectives et axes de travail</vt:lpstr>
      <vt:lpstr>Perspectives et axes de travail (suite)</vt:lpstr>
      <vt:lpstr>Perspectives et axes de travail…avec la FIED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L’Enseignement à Distance: une aubaine pour un sportif de haut-niveau</dc:title>
  <dc:creator>LFrecon</dc:creator>
  <cp:lastModifiedBy>laurent frecon</cp:lastModifiedBy>
  <cp:revision>24</cp:revision>
  <dcterms:created xsi:type="dcterms:W3CDTF">2010-02-15T15:33:38Z</dcterms:created>
  <dcterms:modified xsi:type="dcterms:W3CDTF">2014-03-12T22:55:39Z</dcterms:modified>
</cp:coreProperties>
</file>